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256" r:id="rId2"/>
    <p:sldId id="257" r:id="rId3"/>
    <p:sldId id="261" r:id="rId4"/>
    <p:sldId id="262" r:id="rId5"/>
    <p:sldId id="258" r:id="rId6"/>
    <p:sldId id="259" r:id="rId7"/>
    <p:sldId id="264" r:id="rId8"/>
    <p:sldId id="267" r:id="rId9"/>
    <p:sldId id="266" r:id="rId10"/>
    <p:sldId id="268" r:id="rId11"/>
    <p:sldId id="269" r:id="rId12"/>
    <p:sldId id="270" r:id="rId13"/>
    <p:sldId id="271" r:id="rId14"/>
    <p:sldId id="263" r:id="rId15"/>
    <p:sldId id="273" r:id="rId16"/>
    <p:sldId id="272" r:id="rId17"/>
    <p:sldId id="274" r:id="rId18"/>
    <p:sldId id="275" r:id="rId19"/>
    <p:sldId id="277" r:id="rId20"/>
    <p:sldId id="276" r:id="rId21"/>
    <p:sldId id="278" r:id="rId22"/>
    <p:sldId id="279" r:id="rId23"/>
    <p:sldId id="282" r:id="rId24"/>
    <p:sldId id="283" r:id="rId25"/>
    <p:sldId id="284" r:id="rId26"/>
    <p:sldId id="280" r:id="rId27"/>
    <p:sldId id="281" r:id="rId28"/>
    <p:sldId id="288" r:id="rId29"/>
    <p:sldId id="285" r:id="rId30"/>
    <p:sldId id="286" r:id="rId31"/>
    <p:sldId id="287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97" autoAdjust="0"/>
  </p:normalViewPr>
  <p:slideViewPr>
    <p:cSldViewPr>
      <p:cViewPr>
        <p:scale>
          <a:sx n="66" d="100"/>
          <a:sy n="66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E2D87-6D47-4601-A6D5-CA32B6DE667A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E2F8-8F41-4D11-B291-D4C6B40A6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-c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E2F8-8F41-4D11-B291-D4C6B40A674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-b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E2F8-8F41-4D11-B291-D4C6B40A674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-d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E2F8-8F41-4D11-B291-D4C6B40A674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-c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E2F8-8F41-4D11-B291-D4C6B40A674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-b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E2F8-8F41-4D11-B291-D4C6B40A674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-d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E2F8-8F41-4D11-B291-D4C6B40A674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-d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E2F8-8F41-4D11-B291-D4C6B40A674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-b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E2F8-8F41-4D11-B291-D4C6B40A674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-b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E2F8-8F41-4D11-B291-D4C6B40A674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-c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E2F8-8F41-4D11-B291-D4C6B40A674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-b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E2F8-8F41-4D11-B291-D4C6B40A674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-a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E2F8-8F41-4D11-B291-D4C6B40A674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Ans</a:t>
            </a:r>
            <a:r>
              <a:rPr lang="en-US" smtClean="0"/>
              <a:t>-a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E2F8-8F41-4D11-B291-D4C6B40A674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-a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E2F8-8F41-4D11-B291-D4C6B40A674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-d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E2F8-8F41-4D11-B291-D4C6B40A674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-a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E2F8-8F41-4D11-B291-D4C6B40A674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-b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E2F8-8F41-4D11-B291-D4C6B40A674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-c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E2F8-8F41-4D11-B291-D4C6B40A674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-c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E2F8-8F41-4D11-B291-D4C6B40A674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-a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E2F8-8F41-4D11-B291-D4C6B40A674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848600" cy="2286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Homeostasis &amp; Receptors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Dr.Vani</a:t>
            </a:r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Gupta</a:t>
            </a:r>
            <a:endParaRPr lang="en-IN" sz="3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Control of Body Temperature in Cold Conditions</a:t>
            </a:r>
            <a:r>
              <a:rPr lang="en-US" altLang="zh-TW" sz="54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/>
            </a:r>
            <a:br>
              <a:rPr lang="en-US" altLang="zh-TW" sz="54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marL="484188" indent="-484188">
              <a:lnSpc>
                <a:spcPct val="90000"/>
              </a:lnSpc>
              <a:buSzPct val="90000"/>
              <a:buNone/>
            </a:pP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84188" indent="-484188">
              <a:lnSpc>
                <a:spcPct val="90000"/>
              </a:lnSpc>
              <a:buSzPct val="90000"/>
              <a:buNone/>
            </a:pP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Vasoconstriction of skin arterioles</a:t>
            </a:r>
          </a:p>
          <a:p>
            <a:pPr marL="960438" lvl="1">
              <a:lnSpc>
                <a:spcPct val="90000"/>
              </a:lnSpc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arterioles near the surface of the skin constrict</a:t>
            </a:r>
          </a:p>
          <a:p>
            <a:pPr marL="960438" lvl="1">
              <a:lnSpc>
                <a:spcPct val="90000"/>
              </a:lnSpc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let less blood flows near the skin surface</a:t>
            </a:r>
          </a:p>
          <a:p>
            <a:pPr marL="960438" lvl="1">
              <a:lnSpc>
                <a:spcPct val="90000"/>
              </a:lnSpc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have less heat lost by conduction &amp; radiation</a:t>
            </a:r>
          </a:p>
          <a:p>
            <a:pPr marL="484188" indent="-484188">
              <a:buSzPct val="90000"/>
              <a:buNone/>
            </a:pPr>
            <a:endParaRPr lang="en-US" altLang="zh-TW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84188" indent="-484188">
              <a:buSzPct val="90000"/>
              <a:buNone/>
            </a:pP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 Erector muscles contract</a:t>
            </a:r>
          </a:p>
          <a:p>
            <a:pPr marL="960438" lvl="1"/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pull hairs erect for trapping more air</a:t>
            </a:r>
          </a:p>
          <a:p>
            <a:pPr marL="960438" lvl="1"/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thicker layer of air acts as a good insulator of heat</a:t>
            </a:r>
          </a:p>
          <a:p>
            <a:pPr marL="960438" lvl="1">
              <a:buNone/>
            </a:pPr>
            <a:endParaRPr lang="en-US" altLang="zh-TW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484188" indent="-484188">
              <a:buSzPct val="90000"/>
              <a:buNone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Less sweat is produced by sweat glands</a:t>
            </a:r>
          </a:p>
          <a:p>
            <a:pPr marL="960438" lvl="1"/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reduce heat loss by evaporation</a:t>
            </a:r>
          </a:p>
          <a:p>
            <a:pPr marL="484188" indent="-484188">
              <a:buSzPct val="90000"/>
              <a:buNone/>
            </a:pP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84188" indent="-484188">
              <a:buSzPct val="90000"/>
              <a:buNone/>
            </a:pP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 Develop thicker subcutaneous fat &amp; thicker fur</a:t>
            </a:r>
          </a:p>
          <a:p>
            <a:pPr marL="960438" lvl="1"/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as long term responses </a:t>
            </a:r>
          </a:p>
          <a:p>
            <a:pPr marL="960438" lvl="1"/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reduce heat loss</a:t>
            </a:r>
          </a:p>
          <a:p>
            <a:pPr marL="484188" indent="-484188">
              <a:buSzPct val="90000"/>
              <a:buNone/>
            </a:pP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84188" indent="-484188">
              <a:buSzPct val="90000"/>
              <a:buNone/>
            </a:pP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 Increase metabolic rate &amp; muscle contraction</a:t>
            </a:r>
          </a:p>
          <a:p>
            <a:pPr marL="960438" lvl="1"/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gain more heat </a:t>
            </a:r>
          </a:p>
          <a:p>
            <a:endParaRPr lang="en-IN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Regulation of Blood Glucose Level</a:t>
            </a:r>
            <a:endParaRPr lang="en-I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marL="484188" indent="-484188">
              <a:buSzPct val="80000"/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controlled by Negative feedback mechanism</a:t>
            </a:r>
          </a:p>
          <a:p>
            <a:pPr marL="484188" indent="-484188">
              <a:buSzPct val="80000"/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84188" indent="-484188">
              <a:buSzPct val="80000"/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controlled by </a:t>
            </a:r>
            <a:r>
              <a:rPr lang="en-US" altLang="zh-TW" sz="2800" u="sng" dirty="0" smtClean="0">
                <a:latin typeface="Times New Roman" pitchFamily="18" charset="0"/>
                <a:cs typeface="Times New Roman" pitchFamily="18" charset="0"/>
              </a:rPr>
              <a:t>insulin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secreted from the </a:t>
            </a:r>
            <a:r>
              <a:rPr lang="en-US" altLang="zh-TW" sz="2800" u="sng" dirty="0" smtClean="0">
                <a:latin typeface="Times New Roman" pitchFamily="18" charset="0"/>
                <a:cs typeface="Times New Roman" pitchFamily="18" charset="0"/>
              </a:rPr>
              <a:t>islets of </a:t>
            </a:r>
            <a:r>
              <a:rPr lang="en-US" altLang="zh-TW" sz="2800" u="sng" dirty="0" err="1" smtClean="0">
                <a:latin typeface="Times New Roman" pitchFamily="18" charset="0"/>
                <a:cs typeface="Times New Roman" pitchFamily="18" charset="0"/>
              </a:rPr>
              <a:t>Langerhans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in pancreas</a:t>
            </a:r>
          </a:p>
          <a:p>
            <a:pPr marL="484188" indent="-484188">
              <a:buSzPct val="80000"/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84188" indent="-484188">
              <a:buSzPct val="80000"/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Diabetes - malfunction of pancreas (does not secrete enough insulin)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810000" y="4676775"/>
            <a:ext cx="2057400" cy="1800225"/>
            <a:chOff x="2400" y="2946"/>
            <a:chExt cx="1296" cy="1134"/>
          </a:xfrm>
        </p:grpSpPr>
        <p:sp>
          <p:nvSpPr>
            <p:cNvPr id="5" name="AutoShape 35"/>
            <p:cNvSpPr>
              <a:spLocks noChangeArrowheads="1"/>
            </p:cNvSpPr>
            <p:nvPr/>
          </p:nvSpPr>
          <p:spPr bwMode="auto">
            <a:xfrm>
              <a:off x="2400" y="2976"/>
              <a:ext cx="1296" cy="1104"/>
            </a:xfrm>
            <a:prstGeom prst="flowChartPunchedCard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448" y="2946"/>
              <a:ext cx="1248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800">
                  <a:solidFill>
                    <a:srgbClr val="FF6600"/>
                  </a:solidFill>
                  <a:latin typeface="Impact" pitchFamily="34" charset="0"/>
                </a:rPr>
                <a:t>Liver converts glycogen to glucose</a:t>
              </a:r>
            </a:p>
          </p:txBody>
        </p:sp>
      </p:grp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5943600" y="1828800"/>
            <a:ext cx="6858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 rot="3321638">
            <a:off x="7543800" y="28194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 rot="18219862">
            <a:off x="7467600" y="47244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6477000" y="5334000"/>
            <a:ext cx="243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8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Blood glucose level rises</a:t>
            </a: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5943600" y="5638800"/>
            <a:ext cx="6858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1600200" y="1619250"/>
            <a:ext cx="914400" cy="89535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6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Too High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1600200" y="5181600"/>
            <a:ext cx="914400" cy="83185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Too Low</a:t>
            </a:r>
          </a:p>
        </p:txBody>
      </p: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2362200" y="641350"/>
            <a:ext cx="1524000" cy="1492250"/>
            <a:chOff x="1488" y="404"/>
            <a:chExt cx="960" cy="940"/>
          </a:xfrm>
        </p:grpSpPr>
        <p:sp>
          <p:nvSpPr>
            <p:cNvPr id="15" name="AutoShape 30"/>
            <p:cNvSpPr>
              <a:spLocks noChangeArrowheads="1"/>
            </p:cNvSpPr>
            <p:nvPr/>
          </p:nvSpPr>
          <p:spPr bwMode="auto">
            <a:xfrm>
              <a:off x="1632" y="1104"/>
              <a:ext cx="720" cy="24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" name="Text Box 32"/>
            <p:cNvSpPr txBox="1">
              <a:spLocks noChangeArrowheads="1"/>
            </p:cNvSpPr>
            <p:nvPr/>
          </p:nvSpPr>
          <p:spPr bwMode="auto">
            <a:xfrm>
              <a:off x="1488" y="404"/>
              <a:ext cx="96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66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Pancreas secretes insulin</a:t>
              </a:r>
            </a:p>
          </p:txBody>
        </p:sp>
      </p:grpSp>
      <p:grpSp>
        <p:nvGrpSpPr>
          <p:cNvPr id="17" name="Group 41"/>
          <p:cNvGrpSpPr>
            <a:grpSpLocks/>
          </p:cNvGrpSpPr>
          <p:nvPr/>
        </p:nvGrpSpPr>
        <p:grpSpPr bwMode="auto">
          <a:xfrm>
            <a:off x="2209800" y="4313238"/>
            <a:ext cx="1752600" cy="1630362"/>
            <a:chOff x="1392" y="2717"/>
            <a:chExt cx="1104" cy="1027"/>
          </a:xfrm>
        </p:grpSpPr>
        <p:sp>
          <p:nvSpPr>
            <p:cNvPr id="18" name="AutoShape 31"/>
            <p:cNvSpPr>
              <a:spLocks noChangeArrowheads="1"/>
            </p:cNvSpPr>
            <p:nvPr/>
          </p:nvSpPr>
          <p:spPr bwMode="auto">
            <a:xfrm>
              <a:off x="1632" y="3504"/>
              <a:ext cx="720" cy="24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1392" y="2717"/>
              <a:ext cx="1104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>
                  <a:solidFill>
                    <a:srgbClr val="66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Pancreas secretes less insulin</a:t>
              </a:r>
            </a:p>
          </p:txBody>
        </p:sp>
      </p:grpSp>
      <p:grpSp>
        <p:nvGrpSpPr>
          <p:cNvPr id="20" name="Group 37"/>
          <p:cNvGrpSpPr>
            <a:grpSpLocks/>
          </p:cNvGrpSpPr>
          <p:nvPr/>
        </p:nvGrpSpPr>
        <p:grpSpPr bwMode="auto">
          <a:xfrm>
            <a:off x="3810000" y="1219200"/>
            <a:ext cx="2057400" cy="1800225"/>
            <a:chOff x="2400" y="768"/>
            <a:chExt cx="1296" cy="1134"/>
          </a:xfrm>
        </p:grpSpPr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>
              <a:off x="2400" y="768"/>
              <a:ext cx="1296" cy="1104"/>
            </a:xfrm>
            <a:prstGeom prst="flowChartPunchedCard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99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448" y="768"/>
              <a:ext cx="120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800">
                  <a:solidFill>
                    <a:srgbClr val="FF33CC"/>
                  </a:solidFill>
                  <a:latin typeface="Impact" pitchFamily="34" charset="0"/>
                </a:rPr>
                <a:t> Liver coverts glucose to glycogen</a:t>
              </a:r>
              <a:endParaRPr lang="en-US" altLang="zh-TW" sz="2800">
                <a:solidFill>
                  <a:srgbClr val="006699"/>
                </a:solidFill>
                <a:latin typeface="Impact" pitchFamily="34" charset="0"/>
              </a:endParaRPr>
            </a:p>
          </p:txBody>
        </p:sp>
      </p:grp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0" y="3124200"/>
            <a:ext cx="2438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0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normal blood glucose level</a:t>
            </a:r>
          </a:p>
        </p:txBody>
      </p:sp>
      <p:grpSp>
        <p:nvGrpSpPr>
          <p:cNvPr id="24" name="Group 39"/>
          <p:cNvGrpSpPr>
            <a:grpSpLocks/>
          </p:cNvGrpSpPr>
          <p:nvPr/>
        </p:nvGrpSpPr>
        <p:grpSpPr bwMode="auto">
          <a:xfrm>
            <a:off x="76200" y="4432300"/>
            <a:ext cx="1676400" cy="1282700"/>
            <a:chOff x="48" y="2792"/>
            <a:chExt cx="1056" cy="808"/>
          </a:xfrm>
        </p:grpSpPr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 rot="2675452">
              <a:off x="432" y="2880"/>
              <a:ext cx="672" cy="192"/>
            </a:xfrm>
            <a:prstGeom prst="rightArrow">
              <a:avLst>
                <a:gd name="adj1" fmla="val 50000"/>
                <a:gd name="adj2" fmla="val 87500"/>
              </a:avLst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48" y="2792"/>
              <a:ext cx="672" cy="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Long after a meal</a:t>
              </a:r>
            </a:p>
          </p:txBody>
        </p:sp>
      </p:grpSp>
      <p:grpSp>
        <p:nvGrpSpPr>
          <p:cNvPr id="27" name="Group 38"/>
          <p:cNvGrpSpPr>
            <a:grpSpLocks/>
          </p:cNvGrpSpPr>
          <p:nvPr/>
        </p:nvGrpSpPr>
        <p:grpSpPr bwMode="auto">
          <a:xfrm>
            <a:off x="0" y="1752600"/>
            <a:ext cx="1371600" cy="1524000"/>
            <a:chOff x="0" y="1248"/>
            <a:chExt cx="864" cy="960"/>
          </a:xfrm>
        </p:grpSpPr>
        <p:sp>
          <p:nvSpPr>
            <p:cNvPr id="28" name="AutoShape 11"/>
            <p:cNvSpPr>
              <a:spLocks noChangeArrowheads="1"/>
            </p:cNvSpPr>
            <p:nvPr/>
          </p:nvSpPr>
          <p:spPr bwMode="auto">
            <a:xfrm rot="-2866205">
              <a:off x="432" y="1776"/>
              <a:ext cx="672" cy="192"/>
            </a:xfrm>
            <a:prstGeom prst="rightArrow">
              <a:avLst>
                <a:gd name="adj1" fmla="val 50000"/>
                <a:gd name="adj2" fmla="val 87500"/>
              </a:avLst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0" y="1248"/>
              <a:ext cx="67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Soon after a meal</a:t>
              </a:r>
            </a:p>
          </p:txBody>
        </p:sp>
      </p:grp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477000" y="1628775"/>
            <a:ext cx="2667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8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Blood glucose level falls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6781800" y="3429000"/>
            <a:ext cx="2438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0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normal blood glucose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utoUpdateAnimBg="0"/>
      <p:bldP spid="11" grpId="0" animBg="1"/>
      <p:bldP spid="12" grpId="0" animBg="1" autoUpdateAnimBg="0"/>
      <p:bldP spid="13" grpId="0" animBg="1" autoUpdateAnimBg="0"/>
      <p:bldP spid="23" grpId="0" autoUpdateAnimBg="0"/>
      <p:bldP spid="30" grpId="0" autoUpdateAnimBg="0"/>
      <p:bldP spid="3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r>
              <a:rPr lang="en-US" altLang="zh-TW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Osmoregulation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(Water &amp; Mineral salts)</a:t>
            </a:r>
            <a:endParaRPr lang="en-I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After having a very salty meal</a:t>
            </a:r>
          </a:p>
          <a:p>
            <a:pPr marL="838200" lvl="1" indent="-381000">
              <a:buSzPct val="80000"/>
              <a:buFont typeface="Wingdings" pitchFamily="2" charset="2"/>
              <a:buChar char="ð"/>
            </a:pP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produce concentrated urine to remove excess salts in solution form</a:t>
            </a:r>
          </a:p>
          <a:p>
            <a:pPr marL="838200" lvl="1" indent="-381000">
              <a:buSzPct val="80000"/>
              <a:buFont typeface="Wingdings" pitchFamily="2" charset="2"/>
              <a:buChar char="ð"/>
            </a:pP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extra water is needed to be excreted along with the excess salts</a:t>
            </a:r>
          </a:p>
          <a:p>
            <a:pPr marL="838200" lvl="1" indent="-381000">
              <a:buSzPct val="80000"/>
              <a:buFont typeface="Wingdings" pitchFamily="2" charset="2"/>
              <a:buChar char="ð"/>
            </a:pP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sensation of thirst (drink more water to compensate for the water loss)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44-24-NegFeedbackCircuit-L.gif                                 00005206KARL's Pocketrans              B81D7FDE:"/>
          <p:cNvPicPr>
            <a:picLocks noChangeAspect="1" noChangeArrowheads="1"/>
          </p:cNvPicPr>
          <p:nvPr/>
        </p:nvPicPr>
        <p:blipFill>
          <a:blip r:embed="rId2" cstate="print"/>
          <a:srcRect b="51079"/>
          <a:stretch>
            <a:fillRect/>
          </a:stretch>
        </p:blipFill>
        <p:spPr bwMode="auto">
          <a:xfrm>
            <a:off x="228600" y="762000"/>
            <a:ext cx="8839200" cy="5857875"/>
          </a:xfrm>
          <a:prstGeom prst="rect">
            <a:avLst/>
          </a:prstGeom>
          <a:noFill/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74706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/>
              <a:t>Hormonal </a:t>
            </a:r>
            <a:r>
              <a:rPr lang="en-US" sz="3200" dirty="0"/>
              <a:t>Control via Negative Feedback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4-24-NegFeedbackCircuit-L.gif                                 00005206KARL's Pocketrans              B81D7FDE:"/>
          <p:cNvPicPr>
            <a:picLocks noChangeAspect="1" noChangeArrowheads="1"/>
          </p:cNvPicPr>
          <p:nvPr/>
        </p:nvPicPr>
        <p:blipFill>
          <a:blip r:embed="rId2" cstate="print"/>
          <a:srcRect t="47780" b="3244"/>
          <a:stretch>
            <a:fillRect/>
          </a:stretch>
        </p:blipFill>
        <p:spPr bwMode="auto">
          <a:xfrm>
            <a:off x="152400" y="685800"/>
            <a:ext cx="8686800" cy="557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                        </a:t>
            </a:r>
          </a:p>
          <a:p>
            <a:pPr>
              <a:buNone/>
            </a:pPr>
            <a:r>
              <a:rPr lang="en-US" sz="7200" b="1" dirty="0" smtClean="0">
                <a:solidFill>
                  <a:srgbClr val="FF0000"/>
                </a:solidFill>
                <a:latin typeface="Algerian" pitchFamily="82" charset="0"/>
              </a:rPr>
              <a:t>      Receptors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                  Receptors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are proteins, to which hormones bind. They are present on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 membranes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cytoplasm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and serve two functions. 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Receive messages from chemical messengers coming from other cells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Transmit a message into the cell leading to a cellular effect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Receptors  are specific for  chemical messengers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Each cell has a range of receptors on the cell membrane making it responsive to different chemical messengers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/>
            </a:r>
            <a:b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</a:br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/>
            </a:r>
            <a:b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</a:br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/>
            </a:r>
            <a:b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</a:br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/>
            </a:r>
            <a:b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</a:br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/>
            </a:r>
            <a:b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</a:br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/>
            </a:r>
            <a:b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</a:br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/>
            </a:r>
            <a:b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</a:br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/>
            </a:r>
            <a:b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</a:br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     </a:t>
            </a:r>
            <a:r>
              <a:rPr lang="en-GB" sz="5400" dirty="0" smtClean="0">
                <a:solidFill>
                  <a:schemeClr val="tx1"/>
                </a:solidFill>
                <a:latin typeface="OUP Argo" pitchFamily="34" charset="0"/>
              </a:rPr>
              <a:t>Structure and function of receptors</a:t>
            </a:r>
            <a:r>
              <a:rPr lang="en-GB" dirty="0" smtClean="0">
                <a:latin typeface="OUP Argo" pitchFamily="34" charset="0"/>
              </a:rPr>
              <a:t/>
            </a:r>
            <a:br>
              <a:rPr lang="en-GB" dirty="0" smtClean="0">
                <a:latin typeface="OUP Argo" pitchFamily="34" charset="0"/>
              </a:rPr>
            </a:br>
            <a:endParaRPr lang="en-IN" dirty="0"/>
          </a:p>
        </p:txBody>
      </p:sp>
      <p:grpSp>
        <p:nvGrpSpPr>
          <p:cNvPr id="4" name="Group 1105"/>
          <p:cNvGrpSpPr>
            <a:grpSpLocks/>
          </p:cNvGrpSpPr>
          <p:nvPr/>
        </p:nvGrpSpPr>
        <p:grpSpPr bwMode="auto">
          <a:xfrm>
            <a:off x="4724400" y="1790700"/>
            <a:ext cx="2778125" cy="3009900"/>
            <a:chOff x="2976" y="1128"/>
            <a:chExt cx="1750" cy="1896"/>
          </a:xfrm>
        </p:grpSpPr>
        <p:grpSp>
          <p:nvGrpSpPr>
            <p:cNvPr id="5" name="Group 1100"/>
            <p:cNvGrpSpPr>
              <a:grpSpLocks/>
            </p:cNvGrpSpPr>
            <p:nvPr/>
          </p:nvGrpSpPr>
          <p:grpSpPr bwMode="auto">
            <a:xfrm>
              <a:off x="3430" y="1128"/>
              <a:ext cx="1296" cy="1896"/>
              <a:chOff x="3430" y="1128"/>
              <a:chExt cx="1296" cy="1896"/>
            </a:xfrm>
          </p:grpSpPr>
          <p:sp>
            <p:nvSpPr>
              <p:cNvPr id="7" name="AutoShape 1029"/>
              <p:cNvSpPr>
                <a:spLocks noChangeArrowheads="1"/>
              </p:cNvSpPr>
              <p:nvPr/>
            </p:nvSpPr>
            <p:spPr bwMode="auto">
              <a:xfrm>
                <a:off x="3430" y="2160"/>
                <a:ext cx="1296" cy="864"/>
              </a:xfrm>
              <a:prstGeom prst="roundRect">
                <a:avLst>
                  <a:gd name="adj" fmla="val 50000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AutoShape 1030"/>
              <p:cNvSpPr>
                <a:spLocks noChangeArrowheads="1"/>
              </p:cNvSpPr>
              <p:nvPr/>
            </p:nvSpPr>
            <p:spPr bwMode="auto">
              <a:xfrm>
                <a:off x="3504" y="2208"/>
                <a:ext cx="1152" cy="7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1031"/>
              <p:cNvGrpSpPr>
                <a:grpSpLocks/>
              </p:cNvGrpSpPr>
              <p:nvPr/>
            </p:nvGrpSpPr>
            <p:grpSpPr bwMode="auto">
              <a:xfrm>
                <a:off x="3616" y="2630"/>
                <a:ext cx="152" cy="152"/>
                <a:chOff x="1720" y="2652"/>
                <a:chExt cx="152" cy="152"/>
              </a:xfrm>
            </p:grpSpPr>
            <p:sp>
              <p:nvSpPr>
                <p:cNvPr id="25" name="Oval 1032"/>
                <p:cNvSpPr>
                  <a:spLocks noChangeArrowheads="1"/>
                </p:cNvSpPr>
                <p:nvPr/>
              </p:nvSpPr>
              <p:spPr bwMode="auto">
                <a:xfrm>
                  <a:off x="1720" y="2652"/>
                  <a:ext cx="152" cy="1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47"/>
                    </a:gs>
                    <a:gs pos="100000">
                      <a:srgbClr val="00999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Oval 1033"/>
                <p:cNvSpPr>
                  <a:spLocks noChangeArrowheads="1"/>
                </p:cNvSpPr>
                <p:nvPr/>
              </p:nvSpPr>
              <p:spPr bwMode="auto">
                <a:xfrm>
                  <a:off x="1720" y="2652"/>
                  <a:ext cx="136" cy="1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47"/>
                    </a:gs>
                    <a:gs pos="100000">
                      <a:srgbClr val="00999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Oval 1034"/>
                <p:cNvSpPr>
                  <a:spLocks noChangeArrowheads="1"/>
                </p:cNvSpPr>
                <p:nvPr/>
              </p:nvSpPr>
              <p:spPr bwMode="auto">
                <a:xfrm>
                  <a:off x="1728" y="2660"/>
                  <a:ext cx="120" cy="1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47"/>
                    </a:gs>
                    <a:gs pos="100000">
                      <a:srgbClr val="00999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Oval 1035"/>
                <p:cNvSpPr>
                  <a:spLocks noChangeArrowheads="1"/>
                </p:cNvSpPr>
                <p:nvPr/>
              </p:nvSpPr>
              <p:spPr bwMode="auto">
                <a:xfrm>
                  <a:off x="1728" y="2660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47"/>
                    </a:gs>
                    <a:gs pos="100000">
                      <a:srgbClr val="00999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Oval 1036"/>
                <p:cNvSpPr>
                  <a:spLocks noChangeArrowheads="1"/>
                </p:cNvSpPr>
                <p:nvPr/>
              </p:nvSpPr>
              <p:spPr bwMode="auto">
                <a:xfrm>
                  <a:off x="1736" y="2668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47"/>
                    </a:gs>
                    <a:gs pos="100000">
                      <a:srgbClr val="00999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Oval 1037"/>
                <p:cNvSpPr>
                  <a:spLocks noChangeArrowheads="1"/>
                </p:cNvSpPr>
                <p:nvPr/>
              </p:nvSpPr>
              <p:spPr bwMode="auto">
                <a:xfrm>
                  <a:off x="1736" y="2668"/>
                  <a:ext cx="72" cy="7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47"/>
                    </a:gs>
                    <a:gs pos="100000">
                      <a:srgbClr val="00999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Oval 1038"/>
                <p:cNvSpPr>
                  <a:spLocks noChangeArrowheads="1"/>
                </p:cNvSpPr>
                <p:nvPr/>
              </p:nvSpPr>
              <p:spPr bwMode="auto">
                <a:xfrm>
                  <a:off x="1736" y="2668"/>
                  <a:ext cx="72" cy="7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47"/>
                    </a:gs>
                    <a:gs pos="100000">
                      <a:srgbClr val="00999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Oval 1039"/>
                <p:cNvSpPr>
                  <a:spLocks noChangeArrowheads="1"/>
                </p:cNvSpPr>
                <p:nvPr/>
              </p:nvSpPr>
              <p:spPr bwMode="auto">
                <a:xfrm>
                  <a:off x="1736" y="2668"/>
                  <a:ext cx="56" cy="5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47"/>
                    </a:gs>
                    <a:gs pos="100000">
                      <a:srgbClr val="00999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Oval 1040"/>
                <p:cNvSpPr>
                  <a:spLocks noChangeArrowheads="1"/>
                </p:cNvSpPr>
                <p:nvPr/>
              </p:nvSpPr>
              <p:spPr bwMode="auto">
                <a:xfrm>
                  <a:off x="1744" y="2676"/>
                  <a:ext cx="40" cy="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47"/>
                    </a:gs>
                    <a:gs pos="100000">
                      <a:srgbClr val="00999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Oval 1041"/>
                <p:cNvSpPr>
                  <a:spLocks noChangeArrowheads="1"/>
                </p:cNvSpPr>
                <p:nvPr/>
              </p:nvSpPr>
              <p:spPr bwMode="auto">
                <a:xfrm>
                  <a:off x="1720" y="2652"/>
                  <a:ext cx="152" cy="1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47"/>
                    </a:gs>
                    <a:gs pos="100000">
                      <a:srgbClr val="009999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" name="Rectangle 1042"/>
              <p:cNvSpPr>
                <a:spLocks noChangeArrowheads="1"/>
              </p:cNvSpPr>
              <p:nvPr/>
            </p:nvSpPr>
            <p:spPr bwMode="auto">
              <a:xfrm>
                <a:off x="3900" y="2850"/>
                <a:ext cx="160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Times" pitchFamily="1" charset="0"/>
                  </a:rPr>
                  <a:t>Cell</a:t>
                </a:r>
                <a:endParaRPr lang="en-GB">
                  <a:latin typeface="Times" pitchFamily="1" charset="0"/>
                </a:endParaRPr>
              </a:p>
            </p:txBody>
          </p:sp>
          <p:sp>
            <p:nvSpPr>
              <p:cNvPr id="11" name="Rectangle 1083"/>
              <p:cNvSpPr>
                <a:spLocks noChangeArrowheads="1"/>
              </p:cNvSpPr>
              <p:nvPr/>
            </p:nvSpPr>
            <p:spPr bwMode="auto">
              <a:xfrm>
                <a:off x="4032" y="1248"/>
                <a:ext cx="76" cy="21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1084"/>
              <p:cNvSpPr>
                <a:spLocks noChangeArrowheads="1"/>
              </p:cNvSpPr>
              <p:nvPr/>
            </p:nvSpPr>
            <p:spPr bwMode="auto">
              <a:xfrm>
                <a:off x="3916" y="1452"/>
                <a:ext cx="304" cy="3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Oval 1085"/>
              <p:cNvSpPr>
                <a:spLocks noChangeArrowheads="1"/>
              </p:cNvSpPr>
              <p:nvPr/>
            </p:nvSpPr>
            <p:spPr bwMode="auto">
              <a:xfrm>
                <a:off x="3996" y="153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Rectangle 1086"/>
              <p:cNvSpPr>
                <a:spLocks noChangeArrowheads="1"/>
              </p:cNvSpPr>
              <p:nvPr/>
            </p:nvSpPr>
            <p:spPr bwMode="auto">
              <a:xfrm>
                <a:off x="3896" y="1128"/>
                <a:ext cx="23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Times" pitchFamily="1" charset="0"/>
                  </a:rPr>
                  <a:t>Nerve</a:t>
                </a:r>
                <a:endParaRPr lang="en-GB">
                  <a:latin typeface="Times" pitchFamily="1" charset="0"/>
                </a:endParaRPr>
              </a:p>
            </p:txBody>
          </p:sp>
          <p:sp>
            <p:nvSpPr>
              <p:cNvPr id="15" name="Freeform 1087"/>
              <p:cNvSpPr>
                <a:spLocks/>
              </p:cNvSpPr>
              <p:nvPr/>
            </p:nvSpPr>
            <p:spPr bwMode="auto">
              <a:xfrm>
                <a:off x="4012" y="1570"/>
                <a:ext cx="100" cy="64"/>
              </a:xfrm>
              <a:custGeom>
                <a:avLst/>
                <a:gdLst>
                  <a:gd name="T0" fmla="*/ 0 w 448"/>
                  <a:gd name="T1" fmla="*/ 0 h 320"/>
                  <a:gd name="T2" fmla="*/ 22 w 448"/>
                  <a:gd name="T3" fmla="*/ 0 h 320"/>
                  <a:gd name="T4" fmla="*/ 22 w 448"/>
                  <a:gd name="T5" fmla="*/ 5 h 320"/>
                  <a:gd name="T6" fmla="*/ 15 w 448"/>
                  <a:gd name="T7" fmla="*/ 5 h 320"/>
                  <a:gd name="T8" fmla="*/ 15 w 448"/>
                  <a:gd name="T9" fmla="*/ 13 h 320"/>
                  <a:gd name="T10" fmla="*/ 8 w 448"/>
                  <a:gd name="T11" fmla="*/ 13 h 320"/>
                  <a:gd name="T12" fmla="*/ 8 w 448"/>
                  <a:gd name="T13" fmla="*/ 5 h 320"/>
                  <a:gd name="T14" fmla="*/ 0 w 448"/>
                  <a:gd name="T15" fmla="*/ 5 h 320"/>
                  <a:gd name="T16" fmla="*/ 0 w 448"/>
                  <a:gd name="T17" fmla="*/ 0 h 3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8"/>
                  <a:gd name="T28" fmla="*/ 0 h 320"/>
                  <a:gd name="T29" fmla="*/ 448 w 448"/>
                  <a:gd name="T30" fmla="*/ 320 h 3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8" h="320">
                    <a:moveTo>
                      <a:pt x="0" y="0"/>
                    </a:moveTo>
                    <a:lnTo>
                      <a:pt x="448" y="0"/>
                    </a:lnTo>
                    <a:lnTo>
                      <a:pt x="448" y="118"/>
                    </a:lnTo>
                    <a:lnTo>
                      <a:pt x="306" y="118"/>
                    </a:lnTo>
                    <a:lnTo>
                      <a:pt x="306" y="320"/>
                    </a:lnTo>
                    <a:lnTo>
                      <a:pt x="152" y="320"/>
                    </a:lnTo>
                    <a:lnTo>
                      <a:pt x="152" y="118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088"/>
              <p:cNvSpPr>
                <a:spLocks noChangeArrowheads="1"/>
              </p:cNvSpPr>
              <p:nvPr/>
            </p:nvSpPr>
            <p:spPr bwMode="auto">
              <a:xfrm>
                <a:off x="4036" y="1420"/>
                <a:ext cx="70" cy="6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089"/>
              <p:cNvSpPr>
                <a:spLocks noChangeArrowheads="1"/>
              </p:cNvSpPr>
              <p:nvPr/>
            </p:nvSpPr>
            <p:spPr bwMode="auto">
              <a:xfrm>
                <a:off x="4036" y="1244"/>
                <a:ext cx="70" cy="6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" name="Group 1093"/>
              <p:cNvGrpSpPr>
                <a:grpSpLocks/>
              </p:cNvGrpSpPr>
              <p:nvPr/>
            </p:nvGrpSpPr>
            <p:grpSpPr bwMode="auto">
              <a:xfrm>
                <a:off x="3976" y="2076"/>
                <a:ext cx="158" cy="131"/>
                <a:chOff x="3216" y="3456"/>
                <a:chExt cx="638" cy="530"/>
              </a:xfrm>
            </p:grpSpPr>
            <p:sp>
              <p:nvSpPr>
                <p:cNvPr id="19" name="Oval 1094"/>
                <p:cNvSpPr>
                  <a:spLocks noChangeArrowheads="1"/>
                </p:cNvSpPr>
                <p:nvPr/>
              </p:nvSpPr>
              <p:spPr bwMode="auto">
                <a:xfrm>
                  <a:off x="3216" y="3570"/>
                  <a:ext cx="638" cy="41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Rectangle 1095"/>
                <p:cNvSpPr>
                  <a:spLocks noChangeArrowheads="1"/>
                </p:cNvSpPr>
                <p:nvPr/>
              </p:nvSpPr>
              <p:spPr bwMode="auto">
                <a:xfrm>
                  <a:off x="3446" y="3550"/>
                  <a:ext cx="192" cy="24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1096"/>
                <p:cNvSpPr>
                  <a:spLocks noChangeShapeType="1"/>
                </p:cNvSpPr>
                <p:nvPr/>
              </p:nvSpPr>
              <p:spPr bwMode="auto">
                <a:xfrm>
                  <a:off x="3446" y="3578"/>
                  <a:ext cx="0" cy="2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2" name="Line 1097"/>
                <p:cNvSpPr>
                  <a:spLocks noChangeShapeType="1"/>
                </p:cNvSpPr>
                <p:nvPr/>
              </p:nvSpPr>
              <p:spPr bwMode="auto">
                <a:xfrm>
                  <a:off x="3446" y="3792"/>
                  <a:ext cx="1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3" name="Line 1098"/>
                <p:cNvSpPr>
                  <a:spLocks noChangeShapeType="1"/>
                </p:cNvSpPr>
                <p:nvPr/>
              </p:nvSpPr>
              <p:spPr bwMode="auto">
                <a:xfrm flipV="1">
                  <a:off x="3636" y="3580"/>
                  <a:ext cx="0" cy="2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4" name="Freeform 1099"/>
                <p:cNvSpPr>
                  <a:spLocks/>
                </p:cNvSpPr>
                <p:nvPr/>
              </p:nvSpPr>
              <p:spPr bwMode="auto">
                <a:xfrm>
                  <a:off x="3310" y="3456"/>
                  <a:ext cx="448" cy="320"/>
                </a:xfrm>
                <a:custGeom>
                  <a:avLst/>
                  <a:gdLst>
                    <a:gd name="T0" fmla="*/ 0 w 448"/>
                    <a:gd name="T1" fmla="*/ 0 h 320"/>
                    <a:gd name="T2" fmla="*/ 448 w 448"/>
                    <a:gd name="T3" fmla="*/ 0 h 320"/>
                    <a:gd name="T4" fmla="*/ 448 w 448"/>
                    <a:gd name="T5" fmla="*/ 118 h 320"/>
                    <a:gd name="T6" fmla="*/ 306 w 448"/>
                    <a:gd name="T7" fmla="*/ 118 h 320"/>
                    <a:gd name="T8" fmla="*/ 306 w 448"/>
                    <a:gd name="T9" fmla="*/ 320 h 320"/>
                    <a:gd name="T10" fmla="*/ 152 w 448"/>
                    <a:gd name="T11" fmla="*/ 320 h 320"/>
                    <a:gd name="T12" fmla="*/ 152 w 448"/>
                    <a:gd name="T13" fmla="*/ 118 h 320"/>
                    <a:gd name="T14" fmla="*/ 0 w 448"/>
                    <a:gd name="T15" fmla="*/ 118 h 320"/>
                    <a:gd name="T16" fmla="*/ 0 w 448"/>
                    <a:gd name="T17" fmla="*/ 0 h 3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8"/>
                    <a:gd name="T28" fmla="*/ 0 h 320"/>
                    <a:gd name="T29" fmla="*/ 448 w 448"/>
                    <a:gd name="T30" fmla="*/ 320 h 3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8" h="320">
                      <a:moveTo>
                        <a:pt x="0" y="0"/>
                      </a:moveTo>
                      <a:lnTo>
                        <a:pt x="448" y="0"/>
                      </a:lnTo>
                      <a:lnTo>
                        <a:pt x="448" y="118"/>
                      </a:lnTo>
                      <a:lnTo>
                        <a:pt x="306" y="118"/>
                      </a:lnTo>
                      <a:lnTo>
                        <a:pt x="306" y="320"/>
                      </a:lnTo>
                      <a:lnTo>
                        <a:pt x="152" y="320"/>
                      </a:lnTo>
                      <a:lnTo>
                        <a:pt x="152" y="118"/>
                      </a:lnTo>
                      <a:lnTo>
                        <a:pt x="0" y="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" name="Line 1104"/>
            <p:cNvSpPr>
              <a:spLocks noChangeShapeType="1"/>
            </p:cNvSpPr>
            <p:nvPr/>
          </p:nvSpPr>
          <p:spPr bwMode="auto">
            <a:xfrm>
              <a:off x="2976" y="25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5" name="Group 1102"/>
          <p:cNvGrpSpPr>
            <a:grpSpLocks/>
          </p:cNvGrpSpPr>
          <p:nvPr/>
        </p:nvGrpSpPr>
        <p:grpSpPr bwMode="auto">
          <a:xfrm>
            <a:off x="3276600" y="1905000"/>
            <a:ext cx="946150" cy="1219200"/>
            <a:chOff x="2096" y="1244"/>
            <a:chExt cx="596" cy="768"/>
          </a:xfrm>
        </p:grpSpPr>
        <p:sp>
          <p:nvSpPr>
            <p:cNvPr id="36" name="Freeform 1054"/>
            <p:cNvSpPr>
              <a:spLocks/>
            </p:cNvSpPr>
            <p:nvPr/>
          </p:nvSpPr>
          <p:spPr bwMode="auto">
            <a:xfrm>
              <a:off x="2096" y="1948"/>
              <a:ext cx="100" cy="64"/>
            </a:xfrm>
            <a:custGeom>
              <a:avLst/>
              <a:gdLst>
                <a:gd name="T0" fmla="*/ 0 w 448"/>
                <a:gd name="T1" fmla="*/ 0 h 320"/>
                <a:gd name="T2" fmla="*/ 22 w 448"/>
                <a:gd name="T3" fmla="*/ 0 h 320"/>
                <a:gd name="T4" fmla="*/ 22 w 448"/>
                <a:gd name="T5" fmla="*/ 5 h 320"/>
                <a:gd name="T6" fmla="*/ 15 w 448"/>
                <a:gd name="T7" fmla="*/ 5 h 320"/>
                <a:gd name="T8" fmla="*/ 15 w 448"/>
                <a:gd name="T9" fmla="*/ 13 h 320"/>
                <a:gd name="T10" fmla="*/ 8 w 448"/>
                <a:gd name="T11" fmla="*/ 13 h 320"/>
                <a:gd name="T12" fmla="*/ 8 w 448"/>
                <a:gd name="T13" fmla="*/ 5 h 320"/>
                <a:gd name="T14" fmla="*/ 0 w 448"/>
                <a:gd name="T15" fmla="*/ 5 h 320"/>
                <a:gd name="T16" fmla="*/ 0 w 448"/>
                <a:gd name="T17" fmla="*/ 0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8"/>
                <a:gd name="T28" fmla="*/ 0 h 320"/>
                <a:gd name="T29" fmla="*/ 448 w 448"/>
                <a:gd name="T30" fmla="*/ 320 h 3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8" h="320">
                  <a:moveTo>
                    <a:pt x="0" y="0"/>
                  </a:moveTo>
                  <a:lnTo>
                    <a:pt x="448" y="0"/>
                  </a:lnTo>
                  <a:lnTo>
                    <a:pt x="448" y="118"/>
                  </a:lnTo>
                  <a:lnTo>
                    <a:pt x="306" y="118"/>
                  </a:lnTo>
                  <a:lnTo>
                    <a:pt x="306" y="320"/>
                  </a:lnTo>
                  <a:lnTo>
                    <a:pt x="152" y="320"/>
                  </a:lnTo>
                  <a:lnTo>
                    <a:pt x="152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1071"/>
            <p:cNvSpPr>
              <a:spLocks noChangeArrowheads="1"/>
            </p:cNvSpPr>
            <p:nvPr/>
          </p:nvSpPr>
          <p:spPr bwMode="auto">
            <a:xfrm>
              <a:off x="2276" y="1872"/>
              <a:ext cx="4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Times" pitchFamily="1" charset="0"/>
                </a:rPr>
                <a:t>Messenger</a:t>
              </a:r>
              <a:endParaRPr lang="en-GB">
                <a:latin typeface="Times" pitchFamily="1" charset="0"/>
              </a:endParaRPr>
            </a:p>
          </p:txBody>
        </p:sp>
        <p:sp>
          <p:nvSpPr>
            <p:cNvPr id="38" name="Rectangle 1072"/>
            <p:cNvSpPr>
              <a:spLocks noChangeArrowheads="1"/>
            </p:cNvSpPr>
            <p:nvPr/>
          </p:nvSpPr>
          <p:spPr bwMode="auto">
            <a:xfrm>
              <a:off x="2396" y="1312"/>
              <a:ext cx="24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 dirty="0">
                  <a:solidFill>
                    <a:srgbClr val="000000"/>
                  </a:solidFill>
                  <a:latin typeface="Times" pitchFamily="1" charset="0"/>
                </a:rPr>
                <a:t>Signal</a:t>
              </a:r>
              <a:endParaRPr lang="en-GB" dirty="0">
                <a:latin typeface="Times" pitchFamily="1" charset="0"/>
              </a:endParaRPr>
            </a:p>
          </p:txBody>
        </p:sp>
        <p:sp>
          <p:nvSpPr>
            <p:cNvPr id="39" name="Line 1079"/>
            <p:cNvSpPr>
              <a:spLocks noChangeShapeType="1"/>
            </p:cNvSpPr>
            <p:nvPr/>
          </p:nvSpPr>
          <p:spPr bwMode="auto">
            <a:xfrm>
              <a:off x="2140" y="17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" name="Line 1080"/>
            <p:cNvSpPr>
              <a:spLocks noChangeShapeType="1"/>
            </p:cNvSpPr>
            <p:nvPr/>
          </p:nvSpPr>
          <p:spPr bwMode="auto">
            <a:xfrm>
              <a:off x="2330" y="1244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1" name="Group 1103"/>
          <p:cNvGrpSpPr>
            <a:grpSpLocks/>
          </p:cNvGrpSpPr>
          <p:nvPr/>
        </p:nvGrpSpPr>
        <p:grpSpPr bwMode="auto">
          <a:xfrm>
            <a:off x="1657350" y="1778000"/>
            <a:ext cx="2835275" cy="3057525"/>
            <a:chOff x="1044" y="1120"/>
            <a:chExt cx="1786" cy="1926"/>
          </a:xfrm>
        </p:grpSpPr>
        <p:sp>
          <p:nvSpPr>
            <p:cNvPr id="42" name="AutoShape 1043"/>
            <p:cNvSpPr>
              <a:spLocks noChangeArrowheads="1"/>
            </p:cNvSpPr>
            <p:nvPr/>
          </p:nvSpPr>
          <p:spPr bwMode="auto">
            <a:xfrm>
              <a:off x="1534" y="2182"/>
              <a:ext cx="1296" cy="864"/>
            </a:xfrm>
            <a:prstGeom prst="roundRect">
              <a:avLst>
                <a:gd name="adj" fmla="val 50000"/>
              </a:avLst>
            </a:prstGeom>
            <a:solidFill>
              <a:srgbClr val="00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044"/>
            <p:cNvSpPr>
              <a:spLocks noChangeArrowheads="1"/>
            </p:cNvSpPr>
            <p:nvPr/>
          </p:nvSpPr>
          <p:spPr bwMode="auto">
            <a:xfrm>
              <a:off x="1608" y="2230"/>
              <a:ext cx="1152" cy="76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046"/>
            <p:cNvSpPr>
              <a:spLocks noChangeArrowheads="1"/>
            </p:cNvSpPr>
            <p:nvPr/>
          </p:nvSpPr>
          <p:spPr bwMode="auto">
            <a:xfrm>
              <a:off x="2088" y="2134"/>
              <a:ext cx="152" cy="9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1047"/>
            <p:cNvSpPr>
              <a:spLocks noChangeArrowheads="1"/>
            </p:cNvSpPr>
            <p:nvPr/>
          </p:nvSpPr>
          <p:spPr bwMode="auto">
            <a:xfrm>
              <a:off x="2136" y="2137"/>
              <a:ext cx="57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47 w 21600"/>
                <a:gd name="T13" fmla="*/ 4320 h 21600"/>
                <a:gd name="T14" fmla="*/ 17053 w 21600"/>
                <a:gd name="T15" fmla="*/ 172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048"/>
            <p:cNvSpPr>
              <a:spLocks noChangeShapeType="1"/>
            </p:cNvSpPr>
            <p:nvPr/>
          </p:nvSpPr>
          <p:spPr bwMode="auto">
            <a:xfrm>
              <a:off x="2136" y="2137"/>
              <a:ext cx="15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7" name="Line 1049"/>
            <p:cNvSpPr>
              <a:spLocks noChangeShapeType="1"/>
            </p:cNvSpPr>
            <p:nvPr/>
          </p:nvSpPr>
          <p:spPr bwMode="auto">
            <a:xfrm>
              <a:off x="2151" y="2182"/>
              <a:ext cx="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8" name="Line 1050"/>
            <p:cNvSpPr>
              <a:spLocks noChangeShapeType="1"/>
            </p:cNvSpPr>
            <p:nvPr/>
          </p:nvSpPr>
          <p:spPr bwMode="auto">
            <a:xfrm flipV="1">
              <a:off x="2179" y="2137"/>
              <a:ext cx="14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9" name="Rectangle 1051"/>
            <p:cNvSpPr>
              <a:spLocks noChangeArrowheads="1"/>
            </p:cNvSpPr>
            <p:nvPr/>
          </p:nvSpPr>
          <p:spPr bwMode="auto">
            <a:xfrm>
              <a:off x="2138" y="2128"/>
              <a:ext cx="54" cy="1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1052"/>
            <p:cNvSpPr>
              <a:spLocks noChangeArrowheads="1"/>
            </p:cNvSpPr>
            <p:nvPr/>
          </p:nvSpPr>
          <p:spPr bwMode="auto">
            <a:xfrm>
              <a:off x="2100" y="1240"/>
              <a:ext cx="76" cy="2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1053"/>
            <p:cNvSpPr>
              <a:spLocks noChangeArrowheads="1"/>
            </p:cNvSpPr>
            <p:nvPr/>
          </p:nvSpPr>
          <p:spPr bwMode="auto">
            <a:xfrm>
              <a:off x="1984" y="1444"/>
              <a:ext cx="304" cy="3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" name="Group 1055"/>
            <p:cNvGrpSpPr>
              <a:grpSpLocks/>
            </p:cNvGrpSpPr>
            <p:nvPr/>
          </p:nvGrpSpPr>
          <p:grpSpPr bwMode="auto">
            <a:xfrm>
              <a:off x="1720" y="2652"/>
              <a:ext cx="152" cy="152"/>
              <a:chOff x="1720" y="2652"/>
              <a:chExt cx="152" cy="152"/>
            </a:xfrm>
          </p:grpSpPr>
          <p:sp>
            <p:nvSpPr>
              <p:cNvPr id="65" name="Oval 1056"/>
              <p:cNvSpPr>
                <a:spLocks noChangeArrowheads="1"/>
              </p:cNvSpPr>
              <p:nvPr/>
            </p:nvSpPr>
            <p:spPr bwMode="auto">
              <a:xfrm>
                <a:off x="1720" y="2652"/>
                <a:ext cx="152" cy="152"/>
              </a:xfrm>
              <a:prstGeom prst="ellipse">
                <a:avLst/>
              </a:prstGeom>
              <a:gradFill rotWithShape="0">
                <a:gsLst>
                  <a:gs pos="0">
                    <a:srgbClr val="004747"/>
                  </a:gs>
                  <a:gs pos="100000">
                    <a:srgbClr val="0099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Oval 1057"/>
              <p:cNvSpPr>
                <a:spLocks noChangeArrowheads="1"/>
              </p:cNvSpPr>
              <p:nvPr/>
            </p:nvSpPr>
            <p:spPr bwMode="auto">
              <a:xfrm>
                <a:off x="1720" y="2652"/>
                <a:ext cx="136" cy="136"/>
              </a:xfrm>
              <a:prstGeom prst="ellipse">
                <a:avLst/>
              </a:prstGeom>
              <a:gradFill rotWithShape="0">
                <a:gsLst>
                  <a:gs pos="0">
                    <a:srgbClr val="004747"/>
                  </a:gs>
                  <a:gs pos="100000">
                    <a:srgbClr val="0099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Oval 1058"/>
              <p:cNvSpPr>
                <a:spLocks noChangeArrowheads="1"/>
              </p:cNvSpPr>
              <p:nvPr/>
            </p:nvSpPr>
            <p:spPr bwMode="auto">
              <a:xfrm>
                <a:off x="1728" y="2660"/>
                <a:ext cx="120" cy="120"/>
              </a:xfrm>
              <a:prstGeom prst="ellipse">
                <a:avLst/>
              </a:prstGeom>
              <a:gradFill rotWithShape="0">
                <a:gsLst>
                  <a:gs pos="0">
                    <a:srgbClr val="004747"/>
                  </a:gs>
                  <a:gs pos="100000">
                    <a:srgbClr val="0099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Oval 1059"/>
              <p:cNvSpPr>
                <a:spLocks noChangeArrowheads="1"/>
              </p:cNvSpPr>
              <p:nvPr/>
            </p:nvSpPr>
            <p:spPr bwMode="auto">
              <a:xfrm>
                <a:off x="1728" y="2660"/>
                <a:ext cx="104" cy="104"/>
              </a:xfrm>
              <a:prstGeom prst="ellipse">
                <a:avLst/>
              </a:prstGeom>
              <a:gradFill rotWithShape="0">
                <a:gsLst>
                  <a:gs pos="0">
                    <a:srgbClr val="004747"/>
                  </a:gs>
                  <a:gs pos="100000">
                    <a:srgbClr val="0099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Oval 1060"/>
              <p:cNvSpPr>
                <a:spLocks noChangeArrowheads="1"/>
              </p:cNvSpPr>
              <p:nvPr/>
            </p:nvSpPr>
            <p:spPr bwMode="auto">
              <a:xfrm>
                <a:off x="1736" y="2668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4747"/>
                  </a:gs>
                  <a:gs pos="100000">
                    <a:srgbClr val="0099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Oval 1061"/>
              <p:cNvSpPr>
                <a:spLocks noChangeArrowheads="1"/>
              </p:cNvSpPr>
              <p:nvPr/>
            </p:nvSpPr>
            <p:spPr bwMode="auto">
              <a:xfrm>
                <a:off x="1736" y="2668"/>
                <a:ext cx="72" cy="72"/>
              </a:xfrm>
              <a:prstGeom prst="ellipse">
                <a:avLst/>
              </a:prstGeom>
              <a:gradFill rotWithShape="0">
                <a:gsLst>
                  <a:gs pos="0">
                    <a:srgbClr val="004747"/>
                  </a:gs>
                  <a:gs pos="100000">
                    <a:srgbClr val="0099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Oval 1062"/>
              <p:cNvSpPr>
                <a:spLocks noChangeArrowheads="1"/>
              </p:cNvSpPr>
              <p:nvPr/>
            </p:nvSpPr>
            <p:spPr bwMode="auto">
              <a:xfrm>
                <a:off x="1736" y="2668"/>
                <a:ext cx="72" cy="72"/>
              </a:xfrm>
              <a:prstGeom prst="ellipse">
                <a:avLst/>
              </a:prstGeom>
              <a:gradFill rotWithShape="0">
                <a:gsLst>
                  <a:gs pos="0">
                    <a:srgbClr val="004747"/>
                  </a:gs>
                  <a:gs pos="100000">
                    <a:srgbClr val="0099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Oval 1063"/>
              <p:cNvSpPr>
                <a:spLocks noChangeArrowheads="1"/>
              </p:cNvSpPr>
              <p:nvPr/>
            </p:nvSpPr>
            <p:spPr bwMode="auto">
              <a:xfrm>
                <a:off x="1736" y="2668"/>
                <a:ext cx="56" cy="56"/>
              </a:xfrm>
              <a:prstGeom prst="ellipse">
                <a:avLst/>
              </a:prstGeom>
              <a:gradFill rotWithShape="0">
                <a:gsLst>
                  <a:gs pos="0">
                    <a:srgbClr val="004747"/>
                  </a:gs>
                  <a:gs pos="100000">
                    <a:srgbClr val="0099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Oval 1064"/>
              <p:cNvSpPr>
                <a:spLocks noChangeArrowheads="1"/>
              </p:cNvSpPr>
              <p:nvPr/>
            </p:nvSpPr>
            <p:spPr bwMode="auto">
              <a:xfrm>
                <a:off x="1744" y="2676"/>
                <a:ext cx="40" cy="40"/>
              </a:xfrm>
              <a:prstGeom prst="ellipse">
                <a:avLst/>
              </a:prstGeom>
              <a:gradFill rotWithShape="0">
                <a:gsLst>
                  <a:gs pos="0">
                    <a:srgbClr val="004747"/>
                  </a:gs>
                  <a:gs pos="100000">
                    <a:srgbClr val="0099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Oval 1065"/>
              <p:cNvSpPr>
                <a:spLocks noChangeArrowheads="1"/>
              </p:cNvSpPr>
              <p:nvPr/>
            </p:nvSpPr>
            <p:spPr bwMode="auto">
              <a:xfrm>
                <a:off x="1720" y="2652"/>
                <a:ext cx="152" cy="152"/>
              </a:xfrm>
              <a:prstGeom prst="ellipse">
                <a:avLst/>
              </a:prstGeom>
              <a:gradFill rotWithShape="0">
                <a:gsLst>
                  <a:gs pos="0">
                    <a:srgbClr val="004747"/>
                  </a:gs>
                  <a:gs pos="100000">
                    <a:srgbClr val="009999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" name="Oval 1066"/>
            <p:cNvSpPr>
              <a:spLocks noChangeArrowheads="1"/>
            </p:cNvSpPr>
            <p:nvPr/>
          </p:nvSpPr>
          <p:spPr bwMode="auto">
            <a:xfrm>
              <a:off x="2064" y="1524"/>
              <a:ext cx="136" cy="1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067"/>
            <p:cNvSpPr>
              <a:spLocks noChangeShapeType="1"/>
            </p:cNvSpPr>
            <p:nvPr/>
          </p:nvSpPr>
          <p:spPr bwMode="auto">
            <a:xfrm flipV="1">
              <a:off x="1376" y="2708"/>
              <a:ext cx="416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5" name="Line 1068"/>
            <p:cNvSpPr>
              <a:spLocks noChangeShapeType="1"/>
            </p:cNvSpPr>
            <p:nvPr/>
          </p:nvSpPr>
          <p:spPr bwMode="auto">
            <a:xfrm>
              <a:off x="1712" y="2044"/>
              <a:ext cx="376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6" name="Rectangle 1070"/>
            <p:cNvSpPr>
              <a:spLocks noChangeArrowheads="1"/>
            </p:cNvSpPr>
            <p:nvPr/>
          </p:nvSpPr>
          <p:spPr bwMode="auto">
            <a:xfrm>
              <a:off x="1356" y="1992"/>
              <a:ext cx="34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Times" pitchFamily="1" charset="0"/>
                </a:rPr>
                <a:t>Receptor</a:t>
              </a:r>
              <a:endParaRPr lang="en-GB">
                <a:latin typeface="Times" pitchFamily="1" charset="0"/>
              </a:endParaRPr>
            </a:p>
          </p:txBody>
        </p:sp>
        <p:sp>
          <p:nvSpPr>
            <p:cNvPr id="57" name="Rectangle 1073"/>
            <p:cNvSpPr>
              <a:spLocks noChangeArrowheads="1"/>
            </p:cNvSpPr>
            <p:nvPr/>
          </p:nvSpPr>
          <p:spPr bwMode="auto">
            <a:xfrm>
              <a:off x="1964" y="1120"/>
              <a:ext cx="23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 dirty="0">
                  <a:solidFill>
                    <a:srgbClr val="000000"/>
                  </a:solidFill>
                  <a:latin typeface="Times" pitchFamily="1" charset="0"/>
                </a:rPr>
                <a:t>Nerve</a:t>
              </a:r>
              <a:endParaRPr lang="en-GB" dirty="0">
                <a:latin typeface="Times" pitchFamily="1" charset="0"/>
              </a:endParaRPr>
            </a:p>
          </p:txBody>
        </p:sp>
        <p:sp>
          <p:nvSpPr>
            <p:cNvPr id="58" name="Rectangle 1074"/>
            <p:cNvSpPr>
              <a:spLocks noChangeArrowheads="1"/>
            </p:cNvSpPr>
            <p:nvPr/>
          </p:nvSpPr>
          <p:spPr bwMode="auto">
            <a:xfrm>
              <a:off x="1044" y="2800"/>
              <a:ext cx="31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Times" pitchFamily="1" charset="0"/>
                </a:rPr>
                <a:t>Nucleus</a:t>
              </a:r>
              <a:endParaRPr lang="en-GB">
                <a:latin typeface="Times" pitchFamily="1" charset="0"/>
              </a:endParaRPr>
            </a:p>
          </p:txBody>
        </p:sp>
        <p:sp>
          <p:nvSpPr>
            <p:cNvPr id="59" name="Rectangle 1075"/>
            <p:cNvSpPr>
              <a:spLocks noChangeArrowheads="1"/>
            </p:cNvSpPr>
            <p:nvPr/>
          </p:nvSpPr>
          <p:spPr bwMode="auto">
            <a:xfrm>
              <a:off x="2004" y="2872"/>
              <a:ext cx="16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Times" pitchFamily="1" charset="0"/>
                </a:rPr>
                <a:t>Cell</a:t>
              </a:r>
              <a:endParaRPr lang="en-GB">
                <a:latin typeface="Times" pitchFamily="1" charset="0"/>
              </a:endParaRPr>
            </a:p>
          </p:txBody>
        </p:sp>
        <p:sp>
          <p:nvSpPr>
            <p:cNvPr id="60" name="Freeform 1076"/>
            <p:cNvSpPr>
              <a:spLocks/>
            </p:cNvSpPr>
            <p:nvPr/>
          </p:nvSpPr>
          <p:spPr bwMode="auto">
            <a:xfrm>
              <a:off x="2080" y="1562"/>
              <a:ext cx="100" cy="64"/>
            </a:xfrm>
            <a:custGeom>
              <a:avLst/>
              <a:gdLst>
                <a:gd name="T0" fmla="*/ 0 w 448"/>
                <a:gd name="T1" fmla="*/ 0 h 320"/>
                <a:gd name="T2" fmla="*/ 22 w 448"/>
                <a:gd name="T3" fmla="*/ 0 h 320"/>
                <a:gd name="T4" fmla="*/ 22 w 448"/>
                <a:gd name="T5" fmla="*/ 5 h 320"/>
                <a:gd name="T6" fmla="*/ 15 w 448"/>
                <a:gd name="T7" fmla="*/ 5 h 320"/>
                <a:gd name="T8" fmla="*/ 15 w 448"/>
                <a:gd name="T9" fmla="*/ 13 h 320"/>
                <a:gd name="T10" fmla="*/ 8 w 448"/>
                <a:gd name="T11" fmla="*/ 13 h 320"/>
                <a:gd name="T12" fmla="*/ 8 w 448"/>
                <a:gd name="T13" fmla="*/ 5 h 320"/>
                <a:gd name="T14" fmla="*/ 0 w 448"/>
                <a:gd name="T15" fmla="*/ 5 h 320"/>
                <a:gd name="T16" fmla="*/ 0 w 448"/>
                <a:gd name="T17" fmla="*/ 0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8"/>
                <a:gd name="T28" fmla="*/ 0 h 320"/>
                <a:gd name="T29" fmla="*/ 448 w 448"/>
                <a:gd name="T30" fmla="*/ 320 h 3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8" h="320">
                  <a:moveTo>
                    <a:pt x="0" y="0"/>
                  </a:moveTo>
                  <a:lnTo>
                    <a:pt x="448" y="0"/>
                  </a:lnTo>
                  <a:lnTo>
                    <a:pt x="448" y="118"/>
                  </a:lnTo>
                  <a:lnTo>
                    <a:pt x="306" y="118"/>
                  </a:lnTo>
                  <a:lnTo>
                    <a:pt x="306" y="320"/>
                  </a:lnTo>
                  <a:lnTo>
                    <a:pt x="152" y="320"/>
                  </a:lnTo>
                  <a:lnTo>
                    <a:pt x="152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1077"/>
            <p:cNvSpPr>
              <a:spLocks noChangeArrowheads="1"/>
            </p:cNvSpPr>
            <p:nvPr/>
          </p:nvSpPr>
          <p:spPr bwMode="auto">
            <a:xfrm>
              <a:off x="2104" y="1720"/>
              <a:ext cx="68" cy="6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1078"/>
            <p:cNvSpPr>
              <a:spLocks/>
            </p:cNvSpPr>
            <p:nvPr/>
          </p:nvSpPr>
          <p:spPr bwMode="auto">
            <a:xfrm>
              <a:off x="2092" y="1742"/>
              <a:ext cx="100" cy="56"/>
            </a:xfrm>
            <a:custGeom>
              <a:avLst/>
              <a:gdLst>
                <a:gd name="T0" fmla="*/ 0 w 100"/>
                <a:gd name="T1" fmla="*/ 18 h 56"/>
                <a:gd name="T2" fmla="*/ 24 w 100"/>
                <a:gd name="T3" fmla="*/ 4 h 56"/>
                <a:gd name="T4" fmla="*/ 72 w 100"/>
                <a:gd name="T5" fmla="*/ 0 h 56"/>
                <a:gd name="T6" fmla="*/ 78 w 100"/>
                <a:gd name="T7" fmla="*/ 12 h 56"/>
                <a:gd name="T8" fmla="*/ 100 w 100"/>
                <a:gd name="T9" fmla="*/ 20 h 56"/>
                <a:gd name="T10" fmla="*/ 40 w 100"/>
                <a:gd name="T11" fmla="*/ 56 h 56"/>
                <a:gd name="T12" fmla="*/ 0 w 100"/>
                <a:gd name="T13" fmla="*/ 18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"/>
                <a:gd name="T22" fmla="*/ 0 h 56"/>
                <a:gd name="T23" fmla="*/ 100 w 100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" h="56">
                  <a:moveTo>
                    <a:pt x="0" y="18"/>
                  </a:moveTo>
                  <a:lnTo>
                    <a:pt x="24" y="4"/>
                  </a:lnTo>
                  <a:lnTo>
                    <a:pt x="72" y="0"/>
                  </a:lnTo>
                  <a:lnTo>
                    <a:pt x="78" y="12"/>
                  </a:lnTo>
                  <a:lnTo>
                    <a:pt x="100" y="20"/>
                  </a:lnTo>
                  <a:lnTo>
                    <a:pt x="40" y="5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1081"/>
            <p:cNvSpPr>
              <a:spLocks noChangeArrowheads="1"/>
            </p:cNvSpPr>
            <p:nvPr/>
          </p:nvSpPr>
          <p:spPr bwMode="auto">
            <a:xfrm>
              <a:off x="2104" y="1412"/>
              <a:ext cx="70" cy="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1082"/>
            <p:cNvSpPr>
              <a:spLocks noChangeArrowheads="1"/>
            </p:cNvSpPr>
            <p:nvPr/>
          </p:nvSpPr>
          <p:spPr bwMode="auto">
            <a:xfrm>
              <a:off x="2104" y="1236"/>
              <a:ext cx="70" cy="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Group 1101"/>
          <p:cNvGrpSpPr>
            <a:grpSpLocks/>
          </p:cNvGrpSpPr>
          <p:nvPr/>
        </p:nvGrpSpPr>
        <p:grpSpPr bwMode="auto">
          <a:xfrm>
            <a:off x="5984875" y="3429000"/>
            <a:ext cx="1365250" cy="919163"/>
            <a:chOff x="3770" y="2160"/>
            <a:chExt cx="860" cy="579"/>
          </a:xfrm>
        </p:grpSpPr>
        <p:sp>
          <p:nvSpPr>
            <p:cNvPr id="76" name="Rectangle 1069"/>
            <p:cNvSpPr>
              <a:spLocks noChangeArrowheads="1"/>
            </p:cNvSpPr>
            <p:nvPr/>
          </p:nvSpPr>
          <p:spPr bwMode="auto">
            <a:xfrm>
              <a:off x="4262" y="2624"/>
              <a:ext cx="36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Times" pitchFamily="1" charset="0"/>
                </a:rPr>
                <a:t>Response</a:t>
              </a:r>
              <a:endParaRPr lang="en-GB">
                <a:latin typeface="Times" pitchFamily="1" charset="0"/>
              </a:endParaRPr>
            </a:p>
          </p:txBody>
        </p:sp>
        <p:sp>
          <p:nvSpPr>
            <p:cNvPr id="77" name="Freeform 1090"/>
            <p:cNvSpPr>
              <a:spLocks/>
            </p:cNvSpPr>
            <p:nvPr/>
          </p:nvSpPr>
          <p:spPr bwMode="auto">
            <a:xfrm rot="-2261922">
              <a:off x="4224" y="2160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3 w 48"/>
                <a:gd name="T3" fmla="*/ 29 h 480"/>
                <a:gd name="T4" fmla="*/ 48 w 48"/>
                <a:gd name="T5" fmla="*/ 59 h 480"/>
                <a:gd name="T6" fmla="*/ 3 w 48"/>
                <a:gd name="T7" fmla="*/ 88 h 480"/>
                <a:gd name="T8" fmla="*/ 48 w 48"/>
                <a:gd name="T9" fmla="*/ 117 h 480"/>
                <a:gd name="T10" fmla="*/ 3 w 48"/>
                <a:gd name="T11" fmla="*/ 146 h 480"/>
                <a:gd name="T12" fmla="*/ 48 w 48"/>
                <a:gd name="T13" fmla="*/ 176 h 480"/>
                <a:gd name="T14" fmla="*/ 3 w 48"/>
                <a:gd name="T15" fmla="*/ 205 h 480"/>
                <a:gd name="T16" fmla="*/ 48 w 48"/>
                <a:gd name="T17" fmla="*/ 234 h 480"/>
                <a:gd name="T18" fmla="*/ 3 w 48"/>
                <a:gd name="T19" fmla="*/ 264 h 480"/>
                <a:gd name="T20" fmla="*/ 48 w 48"/>
                <a:gd name="T21" fmla="*/ 293 h 480"/>
                <a:gd name="T22" fmla="*/ 3 w 48"/>
                <a:gd name="T23" fmla="*/ 322 h 480"/>
                <a:gd name="T24" fmla="*/ 48 w 48"/>
                <a:gd name="T25" fmla="*/ 351 h 480"/>
                <a:gd name="T26" fmla="*/ 3 w 48"/>
                <a:gd name="T27" fmla="*/ 381 h 480"/>
                <a:gd name="T28" fmla="*/ 29 w 48"/>
                <a:gd name="T29" fmla="*/ 395 h 480"/>
                <a:gd name="T30" fmla="*/ 28 w 48"/>
                <a:gd name="T31" fmla="*/ 480 h 4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480"/>
                <a:gd name="T50" fmla="*/ 48 w 48"/>
                <a:gd name="T51" fmla="*/ 480 h 4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480">
                  <a:moveTo>
                    <a:pt x="48" y="0"/>
                  </a:moveTo>
                  <a:cubicBezTo>
                    <a:pt x="25" y="10"/>
                    <a:pt x="3" y="20"/>
                    <a:pt x="3" y="29"/>
                  </a:cubicBezTo>
                  <a:cubicBezTo>
                    <a:pt x="3" y="39"/>
                    <a:pt x="48" y="49"/>
                    <a:pt x="48" y="59"/>
                  </a:cubicBezTo>
                  <a:cubicBezTo>
                    <a:pt x="48" y="68"/>
                    <a:pt x="3" y="78"/>
                    <a:pt x="3" y="88"/>
                  </a:cubicBezTo>
                  <a:cubicBezTo>
                    <a:pt x="3" y="98"/>
                    <a:pt x="48" y="107"/>
                    <a:pt x="48" y="117"/>
                  </a:cubicBezTo>
                  <a:cubicBezTo>
                    <a:pt x="48" y="127"/>
                    <a:pt x="3" y="137"/>
                    <a:pt x="3" y="146"/>
                  </a:cubicBezTo>
                  <a:cubicBezTo>
                    <a:pt x="3" y="156"/>
                    <a:pt x="48" y="166"/>
                    <a:pt x="48" y="176"/>
                  </a:cubicBezTo>
                  <a:cubicBezTo>
                    <a:pt x="48" y="185"/>
                    <a:pt x="3" y="195"/>
                    <a:pt x="3" y="205"/>
                  </a:cubicBezTo>
                  <a:cubicBezTo>
                    <a:pt x="3" y="215"/>
                    <a:pt x="48" y="225"/>
                    <a:pt x="48" y="234"/>
                  </a:cubicBezTo>
                  <a:cubicBezTo>
                    <a:pt x="48" y="244"/>
                    <a:pt x="3" y="254"/>
                    <a:pt x="3" y="264"/>
                  </a:cubicBezTo>
                  <a:cubicBezTo>
                    <a:pt x="3" y="273"/>
                    <a:pt x="48" y="283"/>
                    <a:pt x="48" y="293"/>
                  </a:cubicBezTo>
                  <a:cubicBezTo>
                    <a:pt x="48" y="303"/>
                    <a:pt x="3" y="312"/>
                    <a:pt x="3" y="322"/>
                  </a:cubicBezTo>
                  <a:cubicBezTo>
                    <a:pt x="3" y="332"/>
                    <a:pt x="48" y="342"/>
                    <a:pt x="48" y="351"/>
                  </a:cubicBezTo>
                  <a:cubicBezTo>
                    <a:pt x="48" y="361"/>
                    <a:pt x="7" y="373"/>
                    <a:pt x="3" y="381"/>
                  </a:cubicBezTo>
                  <a:cubicBezTo>
                    <a:pt x="0" y="387"/>
                    <a:pt x="24" y="378"/>
                    <a:pt x="29" y="395"/>
                  </a:cubicBezTo>
                  <a:cubicBezTo>
                    <a:pt x="33" y="411"/>
                    <a:pt x="28" y="462"/>
                    <a:pt x="2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1091"/>
            <p:cNvSpPr>
              <a:spLocks/>
            </p:cNvSpPr>
            <p:nvPr/>
          </p:nvSpPr>
          <p:spPr bwMode="auto">
            <a:xfrm rot="1963602">
              <a:off x="3862" y="216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3 w 48"/>
                <a:gd name="T3" fmla="*/ 29 h 480"/>
                <a:gd name="T4" fmla="*/ 48 w 48"/>
                <a:gd name="T5" fmla="*/ 59 h 480"/>
                <a:gd name="T6" fmla="*/ 3 w 48"/>
                <a:gd name="T7" fmla="*/ 88 h 480"/>
                <a:gd name="T8" fmla="*/ 48 w 48"/>
                <a:gd name="T9" fmla="*/ 117 h 480"/>
                <a:gd name="T10" fmla="*/ 3 w 48"/>
                <a:gd name="T11" fmla="*/ 146 h 480"/>
                <a:gd name="T12" fmla="*/ 48 w 48"/>
                <a:gd name="T13" fmla="*/ 176 h 480"/>
                <a:gd name="T14" fmla="*/ 3 w 48"/>
                <a:gd name="T15" fmla="*/ 205 h 480"/>
                <a:gd name="T16" fmla="*/ 48 w 48"/>
                <a:gd name="T17" fmla="*/ 234 h 480"/>
                <a:gd name="T18" fmla="*/ 3 w 48"/>
                <a:gd name="T19" fmla="*/ 264 h 480"/>
                <a:gd name="T20" fmla="*/ 48 w 48"/>
                <a:gd name="T21" fmla="*/ 293 h 480"/>
                <a:gd name="T22" fmla="*/ 3 w 48"/>
                <a:gd name="T23" fmla="*/ 322 h 480"/>
                <a:gd name="T24" fmla="*/ 48 w 48"/>
                <a:gd name="T25" fmla="*/ 351 h 480"/>
                <a:gd name="T26" fmla="*/ 3 w 48"/>
                <a:gd name="T27" fmla="*/ 381 h 480"/>
                <a:gd name="T28" fmla="*/ 29 w 48"/>
                <a:gd name="T29" fmla="*/ 395 h 480"/>
                <a:gd name="T30" fmla="*/ 28 w 48"/>
                <a:gd name="T31" fmla="*/ 480 h 4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480"/>
                <a:gd name="T50" fmla="*/ 48 w 48"/>
                <a:gd name="T51" fmla="*/ 480 h 4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480">
                  <a:moveTo>
                    <a:pt x="48" y="0"/>
                  </a:moveTo>
                  <a:cubicBezTo>
                    <a:pt x="25" y="10"/>
                    <a:pt x="3" y="20"/>
                    <a:pt x="3" y="29"/>
                  </a:cubicBezTo>
                  <a:cubicBezTo>
                    <a:pt x="3" y="39"/>
                    <a:pt x="48" y="49"/>
                    <a:pt x="48" y="59"/>
                  </a:cubicBezTo>
                  <a:cubicBezTo>
                    <a:pt x="48" y="68"/>
                    <a:pt x="3" y="78"/>
                    <a:pt x="3" y="88"/>
                  </a:cubicBezTo>
                  <a:cubicBezTo>
                    <a:pt x="3" y="98"/>
                    <a:pt x="48" y="107"/>
                    <a:pt x="48" y="117"/>
                  </a:cubicBezTo>
                  <a:cubicBezTo>
                    <a:pt x="48" y="127"/>
                    <a:pt x="3" y="137"/>
                    <a:pt x="3" y="146"/>
                  </a:cubicBezTo>
                  <a:cubicBezTo>
                    <a:pt x="3" y="156"/>
                    <a:pt x="48" y="166"/>
                    <a:pt x="48" y="176"/>
                  </a:cubicBezTo>
                  <a:cubicBezTo>
                    <a:pt x="48" y="185"/>
                    <a:pt x="3" y="195"/>
                    <a:pt x="3" y="205"/>
                  </a:cubicBezTo>
                  <a:cubicBezTo>
                    <a:pt x="3" y="215"/>
                    <a:pt x="48" y="225"/>
                    <a:pt x="48" y="234"/>
                  </a:cubicBezTo>
                  <a:cubicBezTo>
                    <a:pt x="48" y="244"/>
                    <a:pt x="3" y="254"/>
                    <a:pt x="3" y="264"/>
                  </a:cubicBezTo>
                  <a:cubicBezTo>
                    <a:pt x="3" y="273"/>
                    <a:pt x="48" y="283"/>
                    <a:pt x="48" y="293"/>
                  </a:cubicBezTo>
                  <a:cubicBezTo>
                    <a:pt x="48" y="303"/>
                    <a:pt x="3" y="312"/>
                    <a:pt x="3" y="322"/>
                  </a:cubicBezTo>
                  <a:cubicBezTo>
                    <a:pt x="3" y="332"/>
                    <a:pt x="48" y="342"/>
                    <a:pt x="48" y="351"/>
                  </a:cubicBezTo>
                  <a:cubicBezTo>
                    <a:pt x="48" y="361"/>
                    <a:pt x="7" y="373"/>
                    <a:pt x="3" y="381"/>
                  </a:cubicBezTo>
                  <a:cubicBezTo>
                    <a:pt x="0" y="387"/>
                    <a:pt x="24" y="378"/>
                    <a:pt x="29" y="395"/>
                  </a:cubicBezTo>
                  <a:cubicBezTo>
                    <a:pt x="33" y="411"/>
                    <a:pt x="28" y="462"/>
                    <a:pt x="2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1092"/>
            <p:cNvSpPr>
              <a:spLocks/>
            </p:cNvSpPr>
            <p:nvPr/>
          </p:nvSpPr>
          <p:spPr bwMode="auto">
            <a:xfrm rot="-5500000">
              <a:off x="3986" y="2470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3 w 48"/>
                <a:gd name="T3" fmla="*/ 29 h 480"/>
                <a:gd name="T4" fmla="*/ 48 w 48"/>
                <a:gd name="T5" fmla="*/ 59 h 480"/>
                <a:gd name="T6" fmla="*/ 3 w 48"/>
                <a:gd name="T7" fmla="*/ 88 h 480"/>
                <a:gd name="T8" fmla="*/ 48 w 48"/>
                <a:gd name="T9" fmla="*/ 117 h 480"/>
                <a:gd name="T10" fmla="*/ 3 w 48"/>
                <a:gd name="T11" fmla="*/ 146 h 480"/>
                <a:gd name="T12" fmla="*/ 48 w 48"/>
                <a:gd name="T13" fmla="*/ 176 h 480"/>
                <a:gd name="T14" fmla="*/ 3 w 48"/>
                <a:gd name="T15" fmla="*/ 205 h 480"/>
                <a:gd name="T16" fmla="*/ 48 w 48"/>
                <a:gd name="T17" fmla="*/ 234 h 480"/>
                <a:gd name="T18" fmla="*/ 3 w 48"/>
                <a:gd name="T19" fmla="*/ 264 h 480"/>
                <a:gd name="T20" fmla="*/ 48 w 48"/>
                <a:gd name="T21" fmla="*/ 293 h 480"/>
                <a:gd name="T22" fmla="*/ 3 w 48"/>
                <a:gd name="T23" fmla="*/ 322 h 480"/>
                <a:gd name="T24" fmla="*/ 48 w 48"/>
                <a:gd name="T25" fmla="*/ 351 h 480"/>
                <a:gd name="T26" fmla="*/ 3 w 48"/>
                <a:gd name="T27" fmla="*/ 381 h 480"/>
                <a:gd name="T28" fmla="*/ 29 w 48"/>
                <a:gd name="T29" fmla="*/ 395 h 480"/>
                <a:gd name="T30" fmla="*/ 28 w 48"/>
                <a:gd name="T31" fmla="*/ 480 h 4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480"/>
                <a:gd name="T50" fmla="*/ 48 w 48"/>
                <a:gd name="T51" fmla="*/ 480 h 4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480">
                  <a:moveTo>
                    <a:pt x="48" y="0"/>
                  </a:moveTo>
                  <a:cubicBezTo>
                    <a:pt x="25" y="10"/>
                    <a:pt x="3" y="20"/>
                    <a:pt x="3" y="29"/>
                  </a:cubicBezTo>
                  <a:cubicBezTo>
                    <a:pt x="3" y="39"/>
                    <a:pt x="48" y="49"/>
                    <a:pt x="48" y="59"/>
                  </a:cubicBezTo>
                  <a:cubicBezTo>
                    <a:pt x="48" y="68"/>
                    <a:pt x="3" y="78"/>
                    <a:pt x="3" y="88"/>
                  </a:cubicBezTo>
                  <a:cubicBezTo>
                    <a:pt x="3" y="98"/>
                    <a:pt x="48" y="107"/>
                    <a:pt x="48" y="117"/>
                  </a:cubicBezTo>
                  <a:cubicBezTo>
                    <a:pt x="48" y="127"/>
                    <a:pt x="3" y="137"/>
                    <a:pt x="3" y="146"/>
                  </a:cubicBezTo>
                  <a:cubicBezTo>
                    <a:pt x="3" y="156"/>
                    <a:pt x="48" y="166"/>
                    <a:pt x="48" y="176"/>
                  </a:cubicBezTo>
                  <a:cubicBezTo>
                    <a:pt x="48" y="185"/>
                    <a:pt x="3" y="195"/>
                    <a:pt x="3" y="205"/>
                  </a:cubicBezTo>
                  <a:cubicBezTo>
                    <a:pt x="3" y="215"/>
                    <a:pt x="48" y="225"/>
                    <a:pt x="48" y="234"/>
                  </a:cubicBezTo>
                  <a:cubicBezTo>
                    <a:pt x="48" y="244"/>
                    <a:pt x="3" y="254"/>
                    <a:pt x="3" y="264"/>
                  </a:cubicBezTo>
                  <a:cubicBezTo>
                    <a:pt x="3" y="273"/>
                    <a:pt x="48" y="283"/>
                    <a:pt x="48" y="293"/>
                  </a:cubicBezTo>
                  <a:cubicBezTo>
                    <a:pt x="48" y="303"/>
                    <a:pt x="3" y="312"/>
                    <a:pt x="3" y="322"/>
                  </a:cubicBezTo>
                  <a:cubicBezTo>
                    <a:pt x="3" y="332"/>
                    <a:pt x="48" y="342"/>
                    <a:pt x="48" y="351"/>
                  </a:cubicBezTo>
                  <a:cubicBezTo>
                    <a:pt x="48" y="361"/>
                    <a:pt x="7" y="373"/>
                    <a:pt x="3" y="381"/>
                  </a:cubicBezTo>
                  <a:cubicBezTo>
                    <a:pt x="0" y="387"/>
                    <a:pt x="24" y="378"/>
                    <a:pt x="29" y="395"/>
                  </a:cubicBezTo>
                  <a:cubicBezTo>
                    <a:pt x="33" y="411"/>
                    <a:pt x="28" y="462"/>
                    <a:pt x="2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Homeostasis</a:t>
            </a:r>
            <a:endParaRPr lang="en-I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Homeostasis</a:t>
            </a:r>
            <a:r>
              <a:rPr lang="en-US" dirty="0" smtClean="0"/>
              <a:t> - maintaining internal stability within an organism and returning to a particular stable state after a fluctuation.</a:t>
            </a:r>
          </a:p>
          <a:p>
            <a:pPr>
              <a:buNone/>
            </a:pP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The word homeostasis was introduced by Walter B Cannon in 1930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chemeClr val="tx1"/>
                </a:solidFill>
              </a:rPr>
              <a:t>Mainly Two Function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Selectivity of the cell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Effecter mechanism in the cell .</a:t>
            </a:r>
          </a:p>
          <a:p>
            <a:pPr>
              <a:spcBef>
                <a:spcPts val="580"/>
              </a:spcBef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80"/>
              </a:spcBef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Selectivity 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Lock and Key Theory</a:t>
            </a:r>
          </a:p>
          <a:p>
            <a:pPr>
              <a:spcBef>
                <a:spcPts val="580"/>
              </a:spcBef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80"/>
              </a:spcBef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Effecter mechanism-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receptor have two domains.</a:t>
            </a:r>
          </a:p>
          <a:p>
            <a:pPr marL="624078" indent="-514350">
              <a:spcBef>
                <a:spcPts val="580"/>
              </a:spcBef>
              <a:buFont typeface="Wingdings 2"/>
              <a:buAutoNum type="arabicPeriod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Binding domain</a:t>
            </a:r>
          </a:p>
          <a:p>
            <a:pPr marL="624078" indent="-514350">
              <a:spcBef>
                <a:spcPts val="580"/>
              </a:spcBef>
              <a:buFont typeface="Wingdings 2"/>
              <a:buAutoNum type="arabicPeriod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Signal generation domain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Chemical Messengers</a:t>
            </a:r>
            <a:r>
              <a:rPr lang="en-GB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51" charset="0"/>
              </a:rPr>
              <a:t/>
            </a:r>
            <a:br>
              <a:rPr lang="en-GB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51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Neurotransmitters: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Chemicals released from nerve endings which travel across a nerve synapse to bind with receptors on target cells, such as muscle cells or another nerve. Usually short lived and responsible for messages between individual cells</a:t>
            </a:r>
          </a:p>
          <a:p>
            <a:pPr>
              <a:defRPr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Hormones: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Chemicals released from cells or glands and which travel some distance to bind with receptors on target cells throughout the body</a:t>
            </a:r>
          </a:p>
          <a:p>
            <a:pPr>
              <a:defRPr/>
            </a:pPr>
            <a:endParaRPr lang="en-GB" dirty="0" smtClean="0">
              <a:latin typeface="Times" pitchFamily="51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Types of Receptors</a:t>
            </a:r>
            <a:endParaRPr lang="en-I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b="1" dirty="0" err="1" smtClean="0"/>
              <a:t>Cytoplasmic</a:t>
            </a:r>
            <a:r>
              <a:rPr lang="en-US" dirty="0" smtClean="0"/>
              <a:t> </a:t>
            </a:r>
            <a:r>
              <a:rPr lang="en-US" b="1" dirty="0" smtClean="0"/>
              <a:t>Receptors</a:t>
            </a:r>
          </a:p>
          <a:p>
            <a:endParaRPr lang="en-US" b="1" dirty="0" smtClean="0"/>
          </a:p>
          <a:p>
            <a:r>
              <a:rPr lang="en-US" b="1" dirty="0" smtClean="0"/>
              <a:t>Cell Surface Receptors</a:t>
            </a:r>
          </a:p>
          <a:p>
            <a:endParaRPr lang="en-US" b="1" dirty="0" smtClean="0"/>
          </a:p>
          <a:p>
            <a:r>
              <a:rPr lang="en-US" b="1" smtClean="0"/>
              <a:t>Nuclear  </a:t>
            </a:r>
            <a:r>
              <a:rPr lang="en-US" b="1" dirty="0" smtClean="0"/>
              <a:t>Receptors</a:t>
            </a:r>
          </a:p>
          <a:p>
            <a:endParaRPr lang="en-US" b="1" dirty="0" smtClean="0"/>
          </a:p>
          <a:p>
            <a:r>
              <a:rPr lang="en-US" b="1" dirty="0" smtClean="0"/>
              <a:t>G- protein receptors</a:t>
            </a:r>
            <a:endParaRPr lang="en-IN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                 </a:t>
            </a:r>
            <a:r>
              <a:rPr lang="en-US" sz="3600" b="1" dirty="0" smtClean="0">
                <a:solidFill>
                  <a:srgbClr val="FF0000"/>
                </a:solidFill>
              </a:rPr>
              <a:t>Cell Surface Receptors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>
              <a:spcBef>
                <a:spcPts val="580"/>
              </a:spcBef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are three types of cell surface receptors: </a:t>
            </a:r>
          </a:p>
          <a:p>
            <a:pPr marL="514350" indent="-514350">
              <a:spcBef>
                <a:spcPts val="580"/>
              </a:spcBef>
              <a:buFont typeface="Wingdings 2"/>
              <a:buAutoNum type="arabicPeriod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580"/>
              </a:spcBef>
              <a:buFont typeface="Wingdings 2"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Ion channel receptors, </a:t>
            </a:r>
          </a:p>
          <a:p>
            <a:pPr marL="514350" indent="-514350">
              <a:spcBef>
                <a:spcPts val="580"/>
              </a:spcBef>
              <a:buFont typeface="Wingdings 2"/>
              <a:buAutoNum type="arabicPeriod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580"/>
              </a:spcBef>
              <a:buFont typeface="Wingdings 2"/>
              <a:buAutoNum type="arabicPeriod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Transmembrane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receptors,</a:t>
            </a:r>
          </a:p>
          <a:p>
            <a:pPr marL="514350" indent="-514350">
              <a:spcBef>
                <a:spcPts val="580"/>
              </a:spcBef>
              <a:buFont typeface="Wingdings 2"/>
              <a:buAutoNum type="arabicPeriod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580"/>
              </a:spcBef>
              <a:buFont typeface="Wingdings 2"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Receptors that are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kinases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bind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kinases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en-IN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Ion channel receptors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a signaling molecule binds to 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ion channel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on the outside of the cell, this triggers the change of the 3D conformation of the protein and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channel opens,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allowing the ions to move in or out of the cell following their electrical gradients and thus altering the polarization of the cell membrane..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ion channels respond to non-chemical stimuli in the same way, including changes in electrical charge or mechanical disturbance of the membrane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Receptors that are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kinases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or bind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kinases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a signaling chemical binds to the membrane receptor protein on the outside of the cell, this triggers a change in the 3D conformation of that protein, which in turn, triggers a chemical reaction on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inside of the cell.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Transmembrane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proteins </a:t>
            </a:r>
          </a:p>
          <a:p>
            <a:pPr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include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G protein-linked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receptorsTransmembrane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proteins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include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G protein-linked receptors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they are seven-pass trans membrane proteins. This means that the polypeptide chain traverses the membrane seven times. When a chemical - a  hormone or a pharmaceutical agent - binds to the receptor on the outside of the cell, this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triggers a series of chemical reactions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tx1"/>
                </a:solidFill>
              </a:rPr>
              <a:t>            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Cytoplasmic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Receptors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Once inside the cell, they (Steroid hormones) bind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cytoplasmic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receptors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causes receptor activation.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receptor which has hormone bound to it and DNA sequence now serves as a binding site for other co activator proteins.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Thus the gene begins to be transcribed and translated, and a new protein appears in the cell and assumes its normal function within it (or gets secreted).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cs.whfreeman.com/thelifewire8e/content/cat_010/f15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95600" y="0"/>
            <a:ext cx="14097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00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               Nuclear Receptors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IN" dirty="0" smtClean="0"/>
              <a:t>Nuclear receptors have the ability to directly bind to DNA and regulate the expression of adjacent genes, hence these receptors are classified as </a:t>
            </a:r>
            <a:r>
              <a:rPr lang="en-IN" b="1" dirty="0" smtClean="0"/>
              <a:t>transcription factors.</a:t>
            </a:r>
          </a:p>
          <a:p>
            <a:r>
              <a:rPr lang="en-IN" dirty="0" smtClean="0"/>
              <a:t>A unique property of nuclear receptors that differentiates them from other classes of </a:t>
            </a:r>
            <a:r>
              <a:rPr lang="en-IN" u="sng" dirty="0" smtClean="0"/>
              <a:t>receptors </a:t>
            </a:r>
            <a:r>
              <a:rPr lang="en-IN" dirty="0" smtClean="0"/>
              <a:t>is their ability to directly interact with and control the expression of genomic DNA. As a consequence, nuclear receptors play key roles in both embryonic development and adult homeostasis.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G- protein receptors</a:t>
            </a:r>
            <a:endParaRPr lang="en-I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b="1" dirty="0" smtClean="0"/>
              <a:t>Basic G-protein Receptor</a:t>
            </a:r>
          </a:p>
          <a:p>
            <a:pPr marL="578358" indent="-514350">
              <a:spcBef>
                <a:spcPts val="580"/>
              </a:spcBef>
              <a:buFont typeface="Wingdings 2"/>
              <a:buAutoNum type="alphaLcPeriod"/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ligand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binds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receptor (outer surface of cell). </a:t>
            </a:r>
          </a:p>
          <a:p>
            <a:pPr marL="578358" indent="-514350">
              <a:spcBef>
                <a:spcPts val="580"/>
              </a:spcBef>
              <a:buFont typeface="Wingdings 2"/>
              <a:buAutoNum type="alphaL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receptor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changes shape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(inner surface of cell).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shape change allows receptor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 bind inactive G-protein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inactive G-protein = G-alpha + GDP + G-beta + G-gamma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inactive G-protein binds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receptor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receptor activates G-protein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G-alpha drops GDP, picks up GTP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when G-alpha binds GTP --&gt; G-beta and G-gamma are released</a:t>
            </a:r>
          </a:p>
          <a:p>
            <a:pPr marL="578358" indent="-514350">
              <a:spcBef>
                <a:spcPts val="580"/>
              </a:spcBef>
              <a:buFont typeface="Wingdings 2"/>
              <a:buAutoNum type="alphaLcPeriod"/>
              <a:defRPr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altLang="zh-TW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Parts of Body involved</a:t>
            </a:r>
            <a:endParaRPr lang="en-I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kidneys : </a:t>
            </a:r>
          </a:p>
          <a:p>
            <a:pPr marL="860425" lvl="1" indent="-327025"/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regulate water &amp;   mineral salts concentration</a:t>
            </a:r>
          </a:p>
          <a:p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skin : </a:t>
            </a:r>
          </a:p>
          <a:p>
            <a:pPr marL="860425" lvl="1" indent="-327025"/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regulate body temperature</a:t>
            </a:r>
          </a:p>
          <a:p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liver &amp; pancreas :</a:t>
            </a:r>
          </a:p>
          <a:p>
            <a:pPr marL="860425" lvl="1" indent="-327025"/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regulate blood glucose level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ourse1.winona.edu/sberg/ILLUST/Gpro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6248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ic.edu/classes/bios/bios100/summer2002/gprotein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01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Q.1- Homeostatic regulation of body temperature is an example of:  </a:t>
            </a:r>
          </a:p>
          <a:p>
            <a:pPr>
              <a:buNone/>
            </a:pPr>
            <a:r>
              <a:rPr lang="en-US" dirty="0" smtClean="0"/>
              <a:t>a</a:t>
            </a:r>
            <a:r>
              <a:rPr lang="en-US" dirty="0" smtClean="0"/>
              <a:t>) </a:t>
            </a:r>
            <a:r>
              <a:rPr lang="en-US" dirty="0" smtClean="0"/>
              <a:t> disease stage</a:t>
            </a:r>
          </a:p>
          <a:p>
            <a:pPr>
              <a:buNone/>
            </a:pPr>
            <a:r>
              <a:rPr lang="en-US" dirty="0" smtClean="0"/>
              <a:t>b)  negative </a:t>
            </a:r>
            <a:r>
              <a:rPr lang="en-US" dirty="0" smtClean="0"/>
              <a:t>feedback </a:t>
            </a:r>
          </a:p>
          <a:p>
            <a:pPr>
              <a:buNone/>
            </a:pPr>
            <a:r>
              <a:rPr lang="en-US" dirty="0" smtClean="0"/>
              <a:t>c</a:t>
            </a:r>
            <a:r>
              <a:rPr lang="en-US" dirty="0" smtClean="0"/>
              <a:t>)  </a:t>
            </a:r>
            <a:r>
              <a:rPr lang="en-US" dirty="0" smtClean="0"/>
              <a:t> positive feedback</a:t>
            </a:r>
          </a:p>
          <a:p>
            <a:pPr>
              <a:buNone/>
            </a:pPr>
            <a:r>
              <a:rPr lang="en-US" dirty="0" smtClean="0"/>
              <a:t>d</a:t>
            </a:r>
            <a:r>
              <a:rPr lang="en-US" dirty="0" smtClean="0"/>
              <a:t>)  </a:t>
            </a:r>
            <a:r>
              <a:rPr lang="en-US" dirty="0" smtClean="0"/>
              <a:t>Receptor mediated regulation.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Q.2-Which organ system protects against environmental hazards, helps regulate body temperature, and provides sensory information?  </a:t>
            </a:r>
          </a:p>
          <a:p>
            <a:pPr>
              <a:buNone/>
            </a:pPr>
            <a:r>
              <a:rPr lang="en-US" dirty="0" smtClean="0"/>
              <a:t>a)  </a:t>
            </a:r>
            <a:r>
              <a:rPr lang="en-US" dirty="0" err="1" smtClean="0"/>
              <a:t>Integumentary</a:t>
            </a:r>
            <a:r>
              <a:rPr lang="en-US" dirty="0" smtClean="0"/>
              <a:t> </a:t>
            </a:r>
            <a:r>
              <a:rPr lang="en-US" dirty="0" smtClean="0"/>
              <a:t>system </a:t>
            </a:r>
          </a:p>
          <a:p>
            <a:pPr>
              <a:buNone/>
            </a:pPr>
            <a:r>
              <a:rPr lang="en-US" dirty="0" smtClean="0"/>
              <a:t>b) Cardiovascular system </a:t>
            </a:r>
          </a:p>
          <a:p>
            <a:pPr>
              <a:buNone/>
            </a:pPr>
            <a:r>
              <a:rPr lang="en-US" dirty="0" smtClean="0"/>
              <a:t>c) Endocrine system </a:t>
            </a:r>
          </a:p>
          <a:p>
            <a:pPr>
              <a:buNone/>
            </a:pPr>
            <a:r>
              <a:rPr lang="en-US" dirty="0" smtClean="0"/>
              <a:t>d) Digestive system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Q.3-Which of the following statements regarding blood pressure is </a:t>
            </a:r>
            <a:r>
              <a:rPr lang="en-US" b="1" dirty="0" smtClean="0"/>
              <a:t>not</a:t>
            </a:r>
            <a:r>
              <a:rPr lang="en-US" dirty="0" smtClean="0"/>
              <a:t> true?</a:t>
            </a:r>
          </a:p>
          <a:p>
            <a:pPr fontAlgn="base">
              <a:buNone/>
            </a:pPr>
            <a:r>
              <a:rPr lang="en-US" b="1" dirty="0" smtClean="0"/>
              <a:t>    </a:t>
            </a:r>
            <a:r>
              <a:rPr lang="en-US" dirty="0" smtClean="0"/>
              <a:t>a)</a:t>
            </a:r>
            <a:r>
              <a:rPr lang="en-US" b="1" dirty="0" smtClean="0"/>
              <a:t> </a:t>
            </a:r>
            <a:r>
              <a:rPr lang="en-US" dirty="0" smtClean="0"/>
              <a:t>Blood pressure is constant throughout the body.</a:t>
            </a:r>
          </a:p>
          <a:p>
            <a:pPr fontAlgn="base">
              <a:buNone/>
            </a:pPr>
            <a:r>
              <a:rPr lang="en-US" b="1" dirty="0" smtClean="0"/>
              <a:t>  </a:t>
            </a:r>
            <a:r>
              <a:rPr lang="en-US" dirty="0" smtClean="0"/>
              <a:t>  b)</a:t>
            </a:r>
            <a:r>
              <a:rPr lang="en-US" b="1" dirty="0" smtClean="0"/>
              <a:t> </a:t>
            </a:r>
            <a:r>
              <a:rPr lang="en-US" dirty="0" smtClean="0"/>
              <a:t>Blood pressure varies throughout the cardiac cycle.</a:t>
            </a:r>
          </a:p>
          <a:p>
            <a:pPr fontAlgn="base">
              <a:buNone/>
            </a:pPr>
            <a:r>
              <a:rPr lang="en-US" b="1" dirty="0" smtClean="0"/>
              <a:t>   </a:t>
            </a:r>
            <a:r>
              <a:rPr lang="en-US" dirty="0" smtClean="0"/>
              <a:t> c)</a:t>
            </a:r>
            <a:r>
              <a:rPr lang="en-US" b="1" dirty="0" smtClean="0"/>
              <a:t> </a:t>
            </a:r>
            <a:r>
              <a:rPr lang="en-US" dirty="0" smtClean="0"/>
              <a:t>Blood pressure is regulated by the </a:t>
            </a:r>
            <a:r>
              <a:rPr lang="en-US" dirty="0" err="1" smtClean="0"/>
              <a:t>renin</a:t>
            </a:r>
            <a:r>
              <a:rPr lang="en-US" dirty="0" smtClean="0"/>
              <a:t>-          </a:t>
            </a:r>
          </a:p>
          <a:p>
            <a:pPr fontAlgn="base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angiotensin-aldosterone</a:t>
            </a:r>
            <a:r>
              <a:rPr lang="en-US" dirty="0" smtClean="0"/>
              <a:t> pathway.</a:t>
            </a:r>
          </a:p>
          <a:p>
            <a:pPr fontAlgn="base">
              <a:buNone/>
            </a:pPr>
            <a:r>
              <a:rPr lang="en-US" b="1" dirty="0" smtClean="0"/>
              <a:t>   </a:t>
            </a:r>
            <a:r>
              <a:rPr lang="en-US" dirty="0" smtClean="0"/>
              <a:t> d)</a:t>
            </a:r>
            <a:r>
              <a:rPr lang="en-US" b="1" dirty="0" smtClean="0"/>
              <a:t> </a:t>
            </a:r>
            <a:r>
              <a:rPr lang="en-US" dirty="0" smtClean="0"/>
              <a:t>Blood pressure can be altered by adrenaline.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Q-4.Which of the following hormones is </a:t>
            </a:r>
            <a:r>
              <a:rPr lang="en-US" b="1" dirty="0" smtClean="0"/>
              <a:t>not</a:t>
            </a:r>
            <a:r>
              <a:rPr lang="en-US" dirty="0" smtClean="0"/>
              <a:t> important in calcium homeostasis?</a:t>
            </a:r>
          </a:p>
          <a:p>
            <a:pPr fontAlgn="base">
              <a:buNone/>
            </a:pPr>
            <a:r>
              <a:rPr lang="en-US" b="1" dirty="0" smtClean="0"/>
              <a:t>   </a:t>
            </a:r>
            <a:r>
              <a:rPr lang="en-US" dirty="0" smtClean="0"/>
              <a:t> </a:t>
            </a:r>
            <a:r>
              <a:rPr lang="en-US" dirty="0" smtClean="0"/>
              <a:t>a)</a:t>
            </a:r>
            <a:r>
              <a:rPr lang="en-US" b="1" dirty="0" smtClean="0"/>
              <a:t> </a:t>
            </a:r>
            <a:r>
              <a:rPr lang="en-US" dirty="0" err="1" smtClean="0"/>
              <a:t>Calcitonin</a:t>
            </a:r>
            <a:endParaRPr lang="en-US" dirty="0" smtClean="0"/>
          </a:p>
          <a:p>
            <a:pPr fontAlgn="base">
              <a:buNone/>
            </a:pPr>
            <a:r>
              <a:rPr lang="en-US" b="1" dirty="0" smtClean="0"/>
              <a:t>    </a:t>
            </a:r>
            <a:r>
              <a:rPr lang="en-US" dirty="0" smtClean="0"/>
              <a:t>b)</a:t>
            </a:r>
            <a:r>
              <a:rPr lang="en-US" b="1" dirty="0" smtClean="0"/>
              <a:t> </a:t>
            </a:r>
            <a:r>
              <a:rPr lang="en-US" dirty="0" smtClean="0"/>
              <a:t>Parathyroid hormone</a:t>
            </a:r>
          </a:p>
          <a:p>
            <a:pPr fontAlgn="base">
              <a:buNone/>
            </a:pPr>
            <a:r>
              <a:rPr lang="en-US" b="1" dirty="0" smtClean="0"/>
              <a:t>    </a:t>
            </a:r>
            <a:r>
              <a:rPr lang="en-US" dirty="0" smtClean="0"/>
              <a:t>c)</a:t>
            </a:r>
            <a:r>
              <a:rPr lang="en-US" b="1" dirty="0" smtClean="0"/>
              <a:t> </a:t>
            </a:r>
            <a:r>
              <a:rPr lang="en-US" dirty="0" smtClean="0"/>
              <a:t>1,25-dihydrocycholecalciferol</a:t>
            </a:r>
          </a:p>
          <a:p>
            <a:pPr fontAlgn="base">
              <a:buNone/>
            </a:pPr>
            <a:r>
              <a:rPr lang="en-US" b="1" dirty="0" smtClean="0"/>
              <a:t>    </a:t>
            </a:r>
            <a:r>
              <a:rPr lang="en-US" dirty="0" smtClean="0"/>
              <a:t>d)</a:t>
            </a:r>
            <a:r>
              <a:rPr lang="en-US" b="1" dirty="0" smtClean="0"/>
              <a:t> </a:t>
            </a:r>
            <a:r>
              <a:rPr lang="en-US" dirty="0" smtClean="0"/>
              <a:t>Glucagon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 Q-5.Which of the following strategies would </a:t>
            </a:r>
            <a:r>
              <a:rPr lang="en-US" b="1" dirty="0" smtClean="0"/>
              <a:t>not</a:t>
            </a:r>
            <a:r>
              <a:rPr lang="en-US" dirty="0" smtClean="0"/>
              <a:t> help restore a high body temperature to normal?</a:t>
            </a:r>
          </a:p>
          <a:p>
            <a:pPr fontAlgn="base">
              <a:buNone/>
            </a:pPr>
            <a:r>
              <a:rPr lang="en-US" b="1" dirty="0" smtClean="0"/>
              <a:t>  </a:t>
            </a:r>
            <a:r>
              <a:rPr lang="en-US" dirty="0" smtClean="0"/>
              <a:t> a)</a:t>
            </a:r>
            <a:r>
              <a:rPr lang="en-US" b="1" dirty="0" smtClean="0"/>
              <a:t> </a:t>
            </a:r>
            <a:r>
              <a:rPr lang="en-US" dirty="0" smtClean="0"/>
              <a:t>Non-Shivering </a:t>
            </a:r>
            <a:r>
              <a:rPr lang="en-US" dirty="0" err="1" smtClean="0"/>
              <a:t>thermogenesis</a:t>
            </a:r>
            <a:endParaRPr lang="en-US" dirty="0" smtClean="0"/>
          </a:p>
          <a:p>
            <a:pPr fontAlgn="base">
              <a:buNone/>
            </a:pPr>
            <a:r>
              <a:rPr lang="en-US" b="1" dirty="0" smtClean="0"/>
              <a:t>   </a:t>
            </a:r>
            <a:r>
              <a:rPr lang="en-US" dirty="0" smtClean="0"/>
              <a:t>b) Sweating</a:t>
            </a:r>
          </a:p>
          <a:p>
            <a:pPr fontAlgn="base">
              <a:buNone/>
            </a:pPr>
            <a:r>
              <a:rPr lang="en-US" dirty="0" smtClean="0"/>
              <a:t>   c)</a:t>
            </a:r>
            <a:r>
              <a:rPr lang="en-US" b="1" dirty="0" smtClean="0"/>
              <a:t> </a:t>
            </a:r>
            <a:r>
              <a:rPr lang="en-US" dirty="0" smtClean="0"/>
              <a:t>Flattening of skin hair</a:t>
            </a:r>
          </a:p>
          <a:p>
            <a:pPr fontAlgn="base">
              <a:buNone/>
            </a:pPr>
            <a:r>
              <a:rPr lang="en-US" dirty="0" smtClean="0"/>
              <a:t>   d)</a:t>
            </a:r>
            <a:r>
              <a:rPr lang="en-US" b="1" dirty="0" smtClean="0"/>
              <a:t> </a:t>
            </a:r>
            <a:r>
              <a:rPr lang="en-US" dirty="0" smtClean="0"/>
              <a:t>Redistribution of blood flow to the periphery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Q-6.Which </a:t>
            </a:r>
            <a:r>
              <a:rPr lang="en-US" dirty="0" smtClean="0"/>
              <a:t>organ systems are the most important systems for maintaining homeostasis?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/>
              <a:t>a) muscular </a:t>
            </a:r>
            <a:r>
              <a:rPr lang="en-US" dirty="0" smtClean="0"/>
              <a:t>and digestive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/>
              <a:t>b) nervous </a:t>
            </a:r>
            <a:r>
              <a:rPr lang="en-US" dirty="0" smtClean="0"/>
              <a:t>and endocrine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/>
              <a:t>c) nervous </a:t>
            </a:r>
            <a:r>
              <a:rPr lang="en-US" dirty="0" smtClean="0"/>
              <a:t>and excretory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/>
              <a:t>d) excretory </a:t>
            </a:r>
            <a:r>
              <a:rPr lang="en-US" dirty="0" smtClean="0"/>
              <a:t>and </a:t>
            </a:r>
            <a:r>
              <a:rPr lang="en-US" dirty="0" err="1" smtClean="0"/>
              <a:t>integumentary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 Q-7.Which of the following statements best describes homeostasis?</a:t>
            </a:r>
          </a:p>
          <a:p>
            <a:pPr fontAlgn="base">
              <a:buNone/>
            </a:pPr>
            <a:r>
              <a:rPr lang="en-US" b="1" dirty="0" smtClean="0"/>
              <a:t>  </a:t>
            </a:r>
            <a:r>
              <a:rPr lang="en-US" dirty="0" smtClean="0"/>
              <a:t>a</a:t>
            </a:r>
            <a:r>
              <a:rPr lang="en-US" dirty="0" smtClean="0"/>
              <a:t>)</a:t>
            </a:r>
            <a:r>
              <a:rPr lang="en-US" b="1" dirty="0" smtClean="0"/>
              <a:t> </a:t>
            </a:r>
            <a:r>
              <a:rPr lang="en-US" dirty="0" smtClean="0"/>
              <a:t>Keeping the body in a fixed and unaltered state.</a:t>
            </a:r>
          </a:p>
          <a:p>
            <a:pPr fontAlgn="base">
              <a:buNone/>
            </a:pPr>
            <a:r>
              <a:rPr lang="en-US" b="1" dirty="0" smtClean="0"/>
              <a:t>  </a:t>
            </a:r>
            <a:r>
              <a:rPr lang="en-US" dirty="0" smtClean="0"/>
              <a:t>b</a:t>
            </a:r>
            <a:r>
              <a:rPr lang="en-US" dirty="0" smtClean="0"/>
              <a:t>)</a:t>
            </a:r>
            <a:r>
              <a:rPr lang="en-US" b="1" dirty="0" smtClean="0"/>
              <a:t> </a:t>
            </a:r>
            <a:r>
              <a:rPr lang="en-US" dirty="0" smtClean="0"/>
              <a:t>Dynamic equilibrium.</a:t>
            </a:r>
          </a:p>
          <a:p>
            <a:pPr fontAlgn="base">
              <a:buNone/>
            </a:pPr>
            <a:r>
              <a:rPr lang="en-US" b="1" dirty="0" smtClean="0"/>
              <a:t>  </a:t>
            </a:r>
            <a:r>
              <a:rPr lang="en-US" dirty="0" smtClean="0"/>
              <a:t>c</a:t>
            </a:r>
            <a:r>
              <a:rPr lang="en-US" dirty="0" smtClean="0"/>
              <a:t>)</a:t>
            </a:r>
            <a:r>
              <a:rPr lang="en-US" b="1" dirty="0" smtClean="0"/>
              <a:t> </a:t>
            </a:r>
            <a:r>
              <a:rPr lang="en-US" dirty="0" smtClean="0"/>
              <a:t>Maintaining a near-constant internal environment.</a:t>
            </a:r>
          </a:p>
          <a:p>
            <a:pPr fontAlgn="base">
              <a:buNone/>
            </a:pPr>
            <a:r>
              <a:rPr lang="en-US" b="1" dirty="0" smtClean="0"/>
              <a:t>  </a:t>
            </a:r>
            <a:r>
              <a:rPr lang="en-US" dirty="0" smtClean="0"/>
              <a:t>d</a:t>
            </a:r>
            <a:r>
              <a:rPr lang="en-US" dirty="0" smtClean="0"/>
              <a:t>)</a:t>
            </a:r>
            <a:r>
              <a:rPr lang="en-US" b="1" dirty="0" smtClean="0"/>
              <a:t> </a:t>
            </a:r>
            <a:r>
              <a:rPr lang="en-US" dirty="0" smtClean="0"/>
              <a:t>Altering the external environment to accommodate the body's needs.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Q-8. Which of the following is an </a:t>
            </a:r>
            <a:r>
              <a:rPr lang="en-US" dirty="0" err="1" smtClean="0"/>
              <a:t>effector</a:t>
            </a:r>
            <a:r>
              <a:rPr lang="en-US" dirty="0" smtClean="0"/>
              <a:t> activated by the hypothalamus when the temperature of the body is lower than the set point?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/>
              <a:t>a) </a:t>
            </a:r>
            <a:r>
              <a:rPr lang="en-US" dirty="0" smtClean="0"/>
              <a:t>sweat glands initiate sweating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/>
              <a:t>b) </a:t>
            </a:r>
            <a:r>
              <a:rPr lang="en-US" dirty="0" smtClean="0"/>
              <a:t>move to a warmer location or put on a sweater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/>
              <a:t>c) skeletal </a:t>
            </a:r>
            <a:r>
              <a:rPr lang="en-US" dirty="0" smtClean="0"/>
              <a:t>muscles contract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/>
              <a:t>d) </a:t>
            </a:r>
            <a:r>
              <a:rPr lang="en-US" dirty="0" smtClean="0"/>
              <a:t>skin blood vessels dilate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cert bio\16.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7315200" cy="5377405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08780" y="1447800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dirty="0" smtClean="0">
                <a:latin typeface="Impact" pitchFamily="34" charset="0"/>
              </a:rPr>
              <a:t>skin</a:t>
            </a:r>
            <a:endParaRPr lang="en-US" altLang="zh-TW" dirty="0">
              <a:latin typeface="Impact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0" y="4876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dirty="0">
                <a:latin typeface="Impact" pitchFamily="34" charset="0"/>
              </a:rPr>
              <a:t>liver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810000" y="5562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dirty="0">
                <a:latin typeface="Impact" pitchFamily="34" charset="0"/>
              </a:rPr>
              <a:t>pancreas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467600" y="3276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Impact" pitchFamily="34" charset="0"/>
              </a:rPr>
              <a:t>kidney</a:t>
            </a:r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4876800" y="1828800"/>
            <a:ext cx="1676400" cy="1279525"/>
            <a:chOff x="4416" y="1594"/>
            <a:chExt cx="1056" cy="806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608" y="1594"/>
              <a:ext cx="86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dirty="0">
                  <a:latin typeface="Impact" pitchFamily="34" charset="0"/>
                </a:rPr>
                <a:t>tissue cells</a:t>
              </a: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4416" y="1872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4704" y="1872"/>
              <a:ext cx="9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4267200" y="4191000"/>
            <a:ext cx="1371600" cy="609600"/>
            <a:chOff x="3984" y="2832"/>
            <a:chExt cx="864" cy="384"/>
          </a:xfrm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416" y="28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984" y="2928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dirty="0">
                  <a:latin typeface="Impact" pitchFamily="34" charset="0"/>
                </a:rPr>
                <a:t>blood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Q-9- How is thermal energy transferred through sweating?</a:t>
            </a:r>
          </a:p>
          <a:p>
            <a:pPr>
              <a:buNone/>
            </a:pPr>
            <a:r>
              <a:rPr lang="en-US" dirty="0" smtClean="0"/>
              <a:t> a) evaporation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b) convection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c) radiation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d) conduction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Q-10.What elements are involved in homeostatic mechanisms?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/>
              <a:t>a)  </a:t>
            </a:r>
            <a:r>
              <a:rPr lang="en-US" dirty="0" err="1" smtClean="0"/>
              <a:t>thermoreceptor</a:t>
            </a:r>
            <a:r>
              <a:rPr lang="en-US" dirty="0" smtClean="0"/>
              <a:t>, set point, and </a:t>
            </a:r>
            <a:r>
              <a:rPr lang="en-US" dirty="0" err="1" smtClean="0"/>
              <a:t>effector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/>
              <a:t>b) sensor</a:t>
            </a:r>
            <a:r>
              <a:rPr lang="en-US" dirty="0" smtClean="0"/>
              <a:t>, integrator, and </a:t>
            </a:r>
            <a:r>
              <a:rPr lang="en-US" dirty="0" err="1" smtClean="0"/>
              <a:t>effector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/>
              <a:t>c)  stimulus</a:t>
            </a:r>
            <a:r>
              <a:rPr lang="en-US" dirty="0" smtClean="0"/>
              <a:t>, sensor, and </a:t>
            </a:r>
            <a:r>
              <a:rPr lang="en-US" dirty="0" err="1" smtClean="0"/>
              <a:t>effector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/>
              <a:t>d)  sensor</a:t>
            </a:r>
            <a:r>
              <a:rPr lang="en-US" dirty="0" smtClean="0"/>
              <a:t>, responder, and </a:t>
            </a:r>
            <a:r>
              <a:rPr lang="en-US" dirty="0" err="1" smtClean="0"/>
              <a:t>effector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  Q-11</a:t>
            </a:r>
            <a:r>
              <a:rPr lang="en-US" dirty="0" smtClean="0"/>
              <a:t>. Which of the following statements is not true about receptors?</a:t>
            </a:r>
          </a:p>
          <a:p>
            <a:pPr fontAlgn="base">
              <a:buNone/>
            </a:pPr>
            <a:r>
              <a:rPr lang="en-US" b="1" dirty="0" smtClean="0"/>
              <a:t>   </a:t>
            </a:r>
            <a:r>
              <a:rPr lang="en-US" dirty="0" smtClean="0"/>
              <a:t> a)</a:t>
            </a:r>
            <a:r>
              <a:rPr lang="en-US" b="1" dirty="0" smtClean="0"/>
              <a:t> </a:t>
            </a:r>
            <a:r>
              <a:rPr lang="en-US" dirty="0" smtClean="0"/>
              <a:t>Most receptors are proteins situated in the cell membrane.</a:t>
            </a:r>
          </a:p>
          <a:p>
            <a:pPr fontAlgn="base">
              <a:buNone/>
            </a:pPr>
            <a:r>
              <a:rPr lang="en-US" b="1" dirty="0" smtClean="0"/>
              <a:t>   </a:t>
            </a:r>
            <a:r>
              <a:rPr lang="en-US" dirty="0" smtClean="0"/>
              <a:t>b)</a:t>
            </a:r>
            <a:r>
              <a:rPr lang="en-US" b="1" dirty="0" smtClean="0"/>
              <a:t> </a:t>
            </a:r>
            <a:r>
              <a:rPr lang="en-US" dirty="0" smtClean="0"/>
              <a:t>Receptors contain a hollow or cleft on their surface which is known as a binding site.</a:t>
            </a:r>
          </a:p>
          <a:p>
            <a:pPr fontAlgn="base">
              <a:buNone/>
            </a:pPr>
            <a:r>
              <a:rPr lang="en-US" b="1" dirty="0" smtClean="0"/>
              <a:t>   </a:t>
            </a:r>
            <a:r>
              <a:rPr lang="en-US" dirty="0" smtClean="0"/>
              <a:t>c)</a:t>
            </a:r>
            <a:r>
              <a:rPr lang="en-US" b="1" dirty="0" smtClean="0"/>
              <a:t> </a:t>
            </a:r>
            <a:r>
              <a:rPr lang="en-US" dirty="0" smtClean="0"/>
              <a:t>Receptors bind chemical messengers such as neurotransmitters or hormones.</a:t>
            </a:r>
          </a:p>
          <a:p>
            <a:pPr fontAlgn="base">
              <a:buNone/>
            </a:pPr>
            <a:r>
              <a:rPr lang="en-US" b="1" dirty="0" smtClean="0"/>
              <a:t>  </a:t>
            </a:r>
            <a:r>
              <a:rPr lang="en-US" dirty="0" smtClean="0"/>
              <a:t>d)</a:t>
            </a:r>
            <a:r>
              <a:rPr lang="en-US" b="1" dirty="0" smtClean="0"/>
              <a:t> </a:t>
            </a:r>
            <a:r>
              <a:rPr lang="en-US" dirty="0" smtClean="0"/>
              <a:t>Receptors </a:t>
            </a:r>
            <a:r>
              <a:rPr lang="en-US" dirty="0" err="1" smtClean="0"/>
              <a:t>catalyse</a:t>
            </a:r>
            <a:r>
              <a:rPr lang="en-US" dirty="0" smtClean="0"/>
              <a:t> reactions on chemical messengers.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  Q-12.Which of the following statements is not true about neurotransmitters?</a:t>
            </a:r>
          </a:p>
          <a:p>
            <a:pPr fontAlgn="base">
              <a:buNone/>
            </a:pPr>
            <a:r>
              <a:rPr lang="en-US" b="1" dirty="0" smtClean="0"/>
              <a:t>   a) </a:t>
            </a:r>
            <a:r>
              <a:rPr lang="en-US" dirty="0" smtClean="0"/>
              <a:t>Neurotransmitters are released by nerves.</a:t>
            </a:r>
          </a:p>
          <a:p>
            <a:pPr fontAlgn="base">
              <a:buNone/>
            </a:pPr>
            <a:r>
              <a:rPr lang="en-US" b="1" dirty="0" smtClean="0"/>
              <a:t>   b) </a:t>
            </a:r>
            <a:r>
              <a:rPr lang="en-US" dirty="0" smtClean="0"/>
              <a:t>Neurotransmitters are required to carry a 'message' from a nerve to a target cell.</a:t>
            </a:r>
          </a:p>
          <a:p>
            <a:pPr fontAlgn="base">
              <a:buNone/>
            </a:pPr>
            <a:r>
              <a:rPr lang="en-US" b="1" dirty="0" smtClean="0"/>
              <a:t>   c) </a:t>
            </a:r>
            <a:r>
              <a:rPr lang="en-US" dirty="0" smtClean="0"/>
              <a:t>Neurotransmitters have significant distances to cover to reach their target cells.</a:t>
            </a:r>
          </a:p>
          <a:p>
            <a:pPr fontAlgn="base">
              <a:buNone/>
            </a:pPr>
            <a:r>
              <a:rPr lang="en-US" b="1" dirty="0" smtClean="0"/>
              <a:t>  d) </a:t>
            </a:r>
            <a:r>
              <a:rPr lang="en-US" dirty="0" smtClean="0"/>
              <a:t>Neurotransmitters bind to receptors on target cells.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Q-13.Which of the following is not a neurotransmitter?</a:t>
            </a:r>
          </a:p>
          <a:p>
            <a:pPr fontAlgn="base">
              <a:buNone/>
            </a:pPr>
            <a:r>
              <a:rPr lang="en-US" b="1" dirty="0" smtClean="0"/>
              <a:t>    a) </a:t>
            </a:r>
            <a:r>
              <a:rPr lang="en-US" dirty="0" smtClean="0"/>
              <a:t>acetylcholine</a:t>
            </a:r>
          </a:p>
          <a:p>
            <a:pPr fontAlgn="base">
              <a:buNone/>
            </a:pPr>
            <a:r>
              <a:rPr lang="en-US" b="1" dirty="0" smtClean="0"/>
              <a:t>    b) </a:t>
            </a:r>
            <a:r>
              <a:rPr lang="en-US" dirty="0" smtClean="0"/>
              <a:t>cyclic AMP</a:t>
            </a:r>
          </a:p>
          <a:p>
            <a:pPr fontAlgn="base">
              <a:buNone/>
            </a:pPr>
            <a:r>
              <a:rPr lang="en-US" b="1" dirty="0" smtClean="0"/>
              <a:t>    c) </a:t>
            </a:r>
            <a:r>
              <a:rPr lang="en-US" dirty="0" err="1" smtClean="0"/>
              <a:t>noradrenaline</a:t>
            </a:r>
            <a:endParaRPr lang="en-US" dirty="0" smtClean="0"/>
          </a:p>
          <a:p>
            <a:pPr fontAlgn="base">
              <a:buNone/>
            </a:pPr>
            <a:r>
              <a:rPr lang="en-US" b="1" dirty="0" smtClean="0"/>
              <a:t>   d) </a:t>
            </a:r>
            <a:r>
              <a:rPr lang="en-US" dirty="0" smtClean="0"/>
              <a:t>dopamine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Q-14.Which of the following statements is not true regarding the binding site of a receptor?</a:t>
            </a:r>
          </a:p>
          <a:p>
            <a:pPr fontAlgn="base">
              <a:buNone/>
            </a:pPr>
            <a:r>
              <a:rPr lang="en-US" b="1" dirty="0" smtClean="0"/>
              <a:t>   a) </a:t>
            </a:r>
            <a:r>
              <a:rPr lang="en-US" dirty="0" smtClean="0"/>
              <a:t>The binding site is normally a hollow or cleft in the surface of a receptor.</a:t>
            </a:r>
          </a:p>
          <a:p>
            <a:pPr fontAlgn="base">
              <a:buNone/>
            </a:pPr>
            <a:r>
              <a:rPr lang="en-US" b="1" dirty="0" smtClean="0"/>
              <a:t>   b) </a:t>
            </a:r>
            <a:r>
              <a:rPr lang="en-US" dirty="0" smtClean="0"/>
              <a:t>The binding site is normally hydrophobic in nature.</a:t>
            </a:r>
          </a:p>
          <a:p>
            <a:pPr fontAlgn="base">
              <a:buNone/>
            </a:pPr>
            <a:r>
              <a:rPr lang="en-US" b="1" dirty="0" smtClean="0"/>
              <a:t>   c) </a:t>
            </a:r>
            <a:r>
              <a:rPr lang="en-US" dirty="0" smtClean="0"/>
              <a:t>Chemical messengers fit into binding sites and bind to functional groups within the binding site.</a:t>
            </a:r>
          </a:p>
          <a:p>
            <a:pPr fontAlgn="base">
              <a:buNone/>
            </a:pPr>
            <a:r>
              <a:rPr lang="en-US" b="1" dirty="0" smtClean="0"/>
              <a:t>   d) </a:t>
            </a:r>
            <a:r>
              <a:rPr lang="en-US" dirty="0" smtClean="0"/>
              <a:t>The binding site contains amino acids which are important to the binding process and a catalytic mechanism.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Q-15.Which of the following statements is not true about a </a:t>
            </a:r>
            <a:r>
              <a:rPr lang="en-US" dirty="0" err="1" smtClean="0"/>
              <a:t>ligand</a:t>
            </a:r>
            <a:r>
              <a:rPr lang="en-US" dirty="0" smtClean="0"/>
              <a:t>-gated ion channel receptor?</a:t>
            </a:r>
          </a:p>
          <a:p>
            <a:pPr fontAlgn="base">
              <a:buNone/>
            </a:pPr>
            <a:r>
              <a:rPr lang="en-US" b="1" dirty="0" smtClean="0"/>
              <a:t>    a) </a:t>
            </a:r>
            <a:r>
              <a:rPr lang="en-US" dirty="0" err="1" smtClean="0"/>
              <a:t>Ligand</a:t>
            </a:r>
            <a:r>
              <a:rPr lang="en-US" dirty="0" smtClean="0"/>
              <a:t>-gated ion channel receptors are present in the cell membrane.</a:t>
            </a:r>
          </a:p>
          <a:p>
            <a:pPr fontAlgn="base">
              <a:buNone/>
            </a:pPr>
            <a:r>
              <a:rPr lang="en-US" b="1" dirty="0" smtClean="0"/>
              <a:t>    b) </a:t>
            </a:r>
            <a:r>
              <a:rPr lang="en-US" dirty="0" smtClean="0"/>
              <a:t>Neurotransmitters can act as the chemical messengers for </a:t>
            </a:r>
            <a:r>
              <a:rPr lang="en-US" dirty="0" err="1" smtClean="0"/>
              <a:t>ligand</a:t>
            </a:r>
            <a:r>
              <a:rPr lang="en-US" dirty="0" smtClean="0"/>
              <a:t>-gated ion channels.</a:t>
            </a:r>
          </a:p>
          <a:p>
            <a:pPr fontAlgn="base">
              <a:buNone/>
            </a:pPr>
            <a:r>
              <a:rPr lang="en-US" b="1" dirty="0" smtClean="0"/>
              <a:t>    c) </a:t>
            </a:r>
            <a:r>
              <a:rPr lang="en-US" dirty="0" err="1" smtClean="0"/>
              <a:t>Ligand</a:t>
            </a:r>
            <a:r>
              <a:rPr lang="en-US" dirty="0" smtClean="0"/>
              <a:t>-gated ion channels consist of five </a:t>
            </a:r>
            <a:r>
              <a:rPr lang="en-US" dirty="0" err="1" smtClean="0"/>
              <a:t>glycoproteins</a:t>
            </a:r>
            <a:r>
              <a:rPr lang="en-US" dirty="0" smtClean="0"/>
              <a:t>.</a:t>
            </a:r>
          </a:p>
          <a:p>
            <a:pPr fontAlgn="base">
              <a:buNone/>
            </a:pPr>
            <a:r>
              <a:rPr lang="en-US" b="1" dirty="0" smtClean="0"/>
              <a:t>   d) </a:t>
            </a:r>
            <a:r>
              <a:rPr lang="en-US" dirty="0" smtClean="0"/>
              <a:t>Differences in membrane potential affect whether </a:t>
            </a:r>
            <a:r>
              <a:rPr lang="en-US" dirty="0" err="1" smtClean="0"/>
              <a:t>ligand</a:t>
            </a:r>
            <a:r>
              <a:rPr lang="en-US" dirty="0" smtClean="0"/>
              <a:t>-gated ion channel receptors open or close.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 Q-16. Which of the following is not a G-protein coupled receptor?</a:t>
            </a:r>
          </a:p>
          <a:p>
            <a:pPr fontAlgn="base"/>
            <a:r>
              <a:rPr lang="en-US" b="1" dirty="0" smtClean="0"/>
              <a:t>a) </a:t>
            </a:r>
            <a:r>
              <a:rPr lang="en-US" dirty="0" smtClean="0"/>
              <a:t>the </a:t>
            </a:r>
            <a:r>
              <a:rPr lang="en-US" dirty="0" err="1" smtClean="0"/>
              <a:t>muscarinic</a:t>
            </a:r>
            <a:r>
              <a:rPr lang="en-US" dirty="0" smtClean="0"/>
              <a:t> receptor</a:t>
            </a:r>
          </a:p>
          <a:p>
            <a:pPr fontAlgn="base"/>
            <a:r>
              <a:rPr lang="en-US" b="1" dirty="0" smtClean="0"/>
              <a:t>b) </a:t>
            </a:r>
            <a:r>
              <a:rPr lang="en-US" dirty="0" smtClean="0"/>
              <a:t>the </a:t>
            </a:r>
            <a:r>
              <a:rPr lang="en-US" dirty="0" err="1" smtClean="0"/>
              <a:t>glycine</a:t>
            </a:r>
            <a:r>
              <a:rPr lang="en-US" dirty="0" smtClean="0"/>
              <a:t> receptor</a:t>
            </a:r>
          </a:p>
          <a:p>
            <a:pPr fontAlgn="base"/>
            <a:r>
              <a:rPr lang="en-US" b="1" dirty="0" smtClean="0"/>
              <a:t>c) </a:t>
            </a:r>
            <a:r>
              <a:rPr lang="en-US" dirty="0" smtClean="0"/>
              <a:t>the adrenergic receptor</a:t>
            </a:r>
          </a:p>
          <a:p>
            <a:pPr fontAlgn="base"/>
            <a:r>
              <a:rPr lang="en-US" b="1" dirty="0" smtClean="0"/>
              <a:t>d) </a:t>
            </a:r>
            <a:r>
              <a:rPr lang="en-US" dirty="0" smtClean="0"/>
              <a:t>the glutamate receptor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en-US" dirty="0" smtClean="0"/>
              <a:t>Q-17.Which of the following statements is true regarding intracellular receptors?</a:t>
            </a:r>
          </a:p>
          <a:p>
            <a:pPr fontAlgn="base"/>
            <a:r>
              <a:rPr lang="en-US" b="1" dirty="0" smtClean="0"/>
              <a:t>a) </a:t>
            </a:r>
            <a:r>
              <a:rPr lang="en-US" dirty="0" smtClean="0"/>
              <a:t>They consist of three protein subunits.</a:t>
            </a:r>
          </a:p>
          <a:p>
            <a:pPr fontAlgn="base"/>
            <a:r>
              <a:rPr lang="en-US" b="1" dirty="0" smtClean="0"/>
              <a:t>b) </a:t>
            </a:r>
            <a:r>
              <a:rPr lang="en-US" dirty="0" smtClean="0"/>
              <a:t>They contain a </a:t>
            </a:r>
            <a:r>
              <a:rPr lang="en-US" dirty="0" err="1" smtClean="0"/>
              <a:t>ligand</a:t>
            </a:r>
            <a:r>
              <a:rPr lang="en-US" dirty="0" smtClean="0"/>
              <a:t> binding site near the </a:t>
            </a:r>
            <a:r>
              <a:rPr lang="en-US" i="1" dirty="0" smtClean="0"/>
              <a:t>C</a:t>
            </a:r>
            <a:r>
              <a:rPr lang="en-US" dirty="0" smtClean="0"/>
              <a:t>-terminal end.</a:t>
            </a:r>
          </a:p>
          <a:p>
            <a:pPr fontAlgn="base"/>
            <a:r>
              <a:rPr lang="en-US" b="1" dirty="0" smtClean="0"/>
              <a:t>c) </a:t>
            </a:r>
            <a:r>
              <a:rPr lang="en-US" dirty="0" smtClean="0"/>
              <a:t>They contain a binding region for DNA near the </a:t>
            </a:r>
            <a:r>
              <a:rPr lang="en-US" i="1" dirty="0" smtClean="0"/>
              <a:t>N</a:t>
            </a:r>
            <a:r>
              <a:rPr lang="en-US" dirty="0" smtClean="0"/>
              <a:t>-terminal end.</a:t>
            </a:r>
          </a:p>
          <a:p>
            <a:pPr fontAlgn="base"/>
            <a:r>
              <a:rPr lang="en-US" b="1" dirty="0" smtClean="0"/>
              <a:t>d) </a:t>
            </a:r>
            <a:r>
              <a:rPr lang="en-US" dirty="0" smtClean="0"/>
              <a:t>They are activated by hydrophobic molecules which are </a:t>
            </a:r>
            <a:r>
              <a:rPr lang="en-US" dirty="0" err="1" smtClean="0"/>
              <a:t>synthesised</a:t>
            </a:r>
            <a:r>
              <a:rPr lang="en-US" dirty="0" smtClean="0"/>
              <a:t> within the cell.</a:t>
            </a:r>
          </a:p>
          <a:p>
            <a:pPr fontAlgn="base"/>
            <a:endParaRPr lang="en-US" b="1" dirty="0" smtClean="0"/>
          </a:p>
          <a:p>
            <a:pPr fontAlgn="base"/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Q-18.Which of the following statements is true about a tyrosine </a:t>
            </a:r>
            <a:r>
              <a:rPr lang="en-US" dirty="0" err="1" smtClean="0"/>
              <a:t>kinase</a:t>
            </a:r>
            <a:r>
              <a:rPr lang="en-US" dirty="0" smtClean="0"/>
              <a:t> linked receptor?</a:t>
            </a:r>
          </a:p>
          <a:p>
            <a:pPr fontAlgn="base"/>
            <a:r>
              <a:rPr lang="en-US" b="1" dirty="0" smtClean="0"/>
              <a:t>a) </a:t>
            </a:r>
            <a:r>
              <a:rPr lang="en-US" dirty="0" smtClean="0"/>
              <a:t>It is situated in the cytoplasm.</a:t>
            </a:r>
          </a:p>
          <a:p>
            <a:pPr fontAlgn="base"/>
            <a:r>
              <a:rPr lang="en-US" b="1" dirty="0" smtClean="0"/>
              <a:t>b) </a:t>
            </a:r>
            <a:r>
              <a:rPr lang="en-US" dirty="0" smtClean="0"/>
              <a:t>The </a:t>
            </a:r>
            <a:r>
              <a:rPr lang="en-US" i="1" dirty="0" smtClean="0"/>
              <a:t>N</a:t>
            </a:r>
            <a:r>
              <a:rPr lang="en-US" dirty="0" smtClean="0"/>
              <a:t>-terminal chain is intracellular.</a:t>
            </a:r>
          </a:p>
          <a:p>
            <a:pPr fontAlgn="base"/>
            <a:r>
              <a:rPr lang="en-US" b="1" dirty="0" smtClean="0"/>
              <a:t>c) </a:t>
            </a:r>
            <a:r>
              <a:rPr lang="en-US" dirty="0" smtClean="0"/>
              <a:t>The </a:t>
            </a:r>
            <a:r>
              <a:rPr lang="en-US" dirty="0" err="1" smtClean="0"/>
              <a:t>ligand</a:t>
            </a:r>
            <a:r>
              <a:rPr lang="en-US" dirty="0" smtClean="0"/>
              <a:t> binding site is in the </a:t>
            </a:r>
            <a:r>
              <a:rPr lang="en-US" i="1" dirty="0" smtClean="0"/>
              <a:t>N</a:t>
            </a:r>
            <a:r>
              <a:rPr lang="en-US" dirty="0" smtClean="0"/>
              <a:t>-terminal chain.</a:t>
            </a:r>
          </a:p>
          <a:p>
            <a:pPr fontAlgn="base"/>
            <a:r>
              <a:rPr lang="en-US" b="1" dirty="0" smtClean="0"/>
              <a:t>d) </a:t>
            </a:r>
            <a:r>
              <a:rPr lang="en-US" dirty="0" smtClean="0"/>
              <a:t>It has two hydrophobic </a:t>
            </a:r>
            <a:r>
              <a:rPr lang="en-US" dirty="0" err="1" smtClean="0"/>
              <a:t>transmembrane</a:t>
            </a:r>
            <a:r>
              <a:rPr lang="en-US" dirty="0" smtClean="0"/>
              <a:t> regions.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r>
              <a:rPr lang="en-IN" sz="2800" b="1" dirty="0" smtClean="0">
                <a:solidFill>
                  <a:schemeClr val="tx1"/>
                </a:solidFill>
              </a:rPr>
              <a:t>Role of Various Systems of The Body In Homeostasis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Body Temperature</a:t>
            </a:r>
          </a:p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Blood pressure</a:t>
            </a:r>
          </a:p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Blood pH</a:t>
            </a:r>
          </a:p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and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concentration</a:t>
            </a:r>
          </a:p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err="1" smtClean="0"/>
              <a:t>Osmoregulation</a:t>
            </a:r>
            <a:r>
              <a:rPr lang="en-US" sz="3200" dirty="0" smtClean="0"/>
              <a:t>-Water balance</a:t>
            </a:r>
          </a:p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Blood glucose</a:t>
            </a:r>
          </a:p>
          <a:p>
            <a:pPr>
              <a:lnSpc>
                <a:spcPct val="90000"/>
              </a:lnSpc>
              <a:buNone/>
            </a:pPr>
            <a:endParaRPr lang="en-US" sz="32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Q-19.Which of the following is not a typical messenger for a tyrosine </a:t>
            </a:r>
            <a:r>
              <a:rPr lang="en-US" dirty="0" err="1" smtClean="0"/>
              <a:t>kinase</a:t>
            </a:r>
            <a:r>
              <a:rPr lang="en-US" dirty="0" smtClean="0"/>
              <a:t> linked receptor?</a:t>
            </a:r>
          </a:p>
          <a:p>
            <a:pPr fontAlgn="base"/>
            <a:r>
              <a:rPr lang="en-US" b="1" dirty="0" smtClean="0"/>
              <a:t>a) </a:t>
            </a:r>
            <a:r>
              <a:rPr lang="en-US" dirty="0" smtClean="0"/>
              <a:t>insulin</a:t>
            </a:r>
          </a:p>
          <a:p>
            <a:pPr fontAlgn="base"/>
            <a:r>
              <a:rPr lang="en-US" b="1" dirty="0" smtClean="0"/>
              <a:t>b) </a:t>
            </a:r>
            <a:r>
              <a:rPr lang="en-US" dirty="0" smtClean="0"/>
              <a:t>acetylcholine</a:t>
            </a:r>
          </a:p>
          <a:p>
            <a:pPr fontAlgn="base"/>
            <a:r>
              <a:rPr lang="en-US" b="1" dirty="0" smtClean="0"/>
              <a:t>c) </a:t>
            </a:r>
            <a:r>
              <a:rPr lang="en-US" dirty="0" smtClean="0"/>
              <a:t>growth factors</a:t>
            </a:r>
          </a:p>
          <a:p>
            <a:pPr fontAlgn="base"/>
            <a:r>
              <a:rPr lang="en-US" b="1" dirty="0" smtClean="0"/>
              <a:t>d) </a:t>
            </a:r>
            <a:r>
              <a:rPr lang="en-US" dirty="0" smtClean="0"/>
              <a:t>cytokines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Q-20.Which of the following statements is not true about G-protein coupled receptors?</a:t>
            </a:r>
          </a:p>
          <a:p>
            <a:pPr fontAlgn="base"/>
            <a:r>
              <a:rPr lang="en-US" b="1" dirty="0" smtClean="0"/>
              <a:t>a) </a:t>
            </a:r>
            <a:r>
              <a:rPr lang="en-US" dirty="0" smtClean="0"/>
              <a:t>They generally mediate the action of fast acting neurotransmitters.</a:t>
            </a:r>
          </a:p>
          <a:p>
            <a:pPr fontAlgn="base"/>
            <a:r>
              <a:rPr lang="en-US" b="1" dirty="0" smtClean="0"/>
              <a:t>b) </a:t>
            </a:r>
            <a:r>
              <a:rPr lang="en-US" dirty="0" smtClean="0"/>
              <a:t>They mediate the action of some hormones.</a:t>
            </a:r>
          </a:p>
          <a:p>
            <a:pPr fontAlgn="base"/>
            <a:r>
              <a:rPr lang="en-US" b="1" dirty="0" smtClean="0"/>
              <a:t>c) </a:t>
            </a:r>
            <a:r>
              <a:rPr lang="en-US" dirty="0" smtClean="0"/>
              <a:t>They activate signal proteins called G-proteins.</a:t>
            </a:r>
          </a:p>
          <a:p>
            <a:pPr fontAlgn="base"/>
            <a:r>
              <a:rPr lang="en-US" b="1" dirty="0" smtClean="0"/>
              <a:t>d) </a:t>
            </a:r>
            <a:r>
              <a:rPr lang="en-US" dirty="0" smtClean="0"/>
              <a:t>Histamine can act as a </a:t>
            </a:r>
            <a:r>
              <a:rPr lang="en-US" dirty="0" err="1" smtClean="0"/>
              <a:t>ligand</a:t>
            </a:r>
            <a:r>
              <a:rPr lang="en-US" dirty="0" smtClean="0"/>
              <a:t> for some G-protein coupled receptors.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Mechanisms- What goes up, must come down</a:t>
            </a:r>
            <a:endParaRPr lang="en-I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b="1" u="sng" dirty="0" smtClean="0"/>
              <a:t>Thermoregulation</a:t>
            </a:r>
            <a:endParaRPr lang="en-US" sz="2800" b="1" dirty="0" smtClean="0"/>
          </a:p>
          <a:p>
            <a:pPr algn="ctr">
              <a:lnSpc>
                <a:spcPct val="90000"/>
              </a:lnSpc>
              <a:buNone/>
            </a:pPr>
            <a:r>
              <a:rPr lang="en-US" sz="2800" dirty="0" smtClean="0"/>
              <a:t>Sweating (cooling) vs. shivering (warming)</a:t>
            </a:r>
          </a:p>
          <a:p>
            <a:pPr algn="ctr">
              <a:lnSpc>
                <a:spcPct val="90000"/>
              </a:lnSpc>
              <a:buNone/>
            </a:pPr>
            <a:endParaRPr lang="en-US" sz="2800" u="sng" dirty="0" smtClean="0"/>
          </a:p>
          <a:p>
            <a:pPr>
              <a:lnSpc>
                <a:spcPct val="90000"/>
              </a:lnSpc>
              <a:buNone/>
            </a:pPr>
            <a:r>
              <a:rPr lang="en-US" sz="2800" b="1" u="sng" dirty="0" smtClean="0"/>
              <a:t>Blood Pressure</a:t>
            </a:r>
            <a:endParaRPr lang="en-US" sz="2800" b="1" dirty="0" smtClean="0"/>
          </a:p>
          <a:p>
            <a:pPr algn="ctr">
              <a:lnSpc>
                <a:spcPct val="90000"/>
              </a:lnSpc>
              <a:buNone/>
            </a:pPr>
            <a:r>
              <a:rPr lang="en-US" sz="2800" dirty="0" err="1" smtClean="0"/>
              <a:t>Vasconstriction</a:t>
            </a:r>
            <a:r>
              <a:rPr lang="en-US" sz="2800" dirty="0" smtClean="0"/>
              <a:t> vs. </a:t>
            </a:r>
            <a:r>
              <a:rPr lang="en-US" sz="2800" dirty="0" err="1" smtClean="0"/>
              <a:t>vasodilation</a:t>
            </a:r>
            <a:endParaRPr lang="en-US" sz="2800" dirty="0" smtClean="0"/>
          </a:p>
          <a:p>
            <a:pPr algn="ctr">
              <a:lnSpc>
                <a:spcPct val="90000"/>
              </a:lnSpc>
              <a:buNone/>
            </a:pPr>
            <a:endParaRPr lang="en-US" sz="2800" u="sng" dirty="0" smtClean="0"/>
          </a:p>
          <a:p>
            <a:pPr>
              <a:lnSpc>
                <a:spcPct val="90000"/>
              </a:lnSpc>
              <a:buNone/>
            </a:pPr>
            <a:r>
              <a:rPr lang="en-US" sz="2800" b="1" u="sng" dirty="0" err="1" smtClean="0"/>
              <a:t>Osmoregulation</a:t>
            </a:r>
            <a:endParaRPr lang="en-US" sz="2800" b="1" u="sng" dirty="0" smtClean="0"/>
          </a:p>
          <a:p>
            <a:pPr algn="ctr">
              <a:lnSpc>
                <a:spcPct val="90000"/>
              </a:lnSpc>
              <a:buNone/>
            </a:pPr>
            <a:r>
              <a:rPr lang="en-US" sz="2800" dirty="0" smtClean="0"/>
              <a:t>Hypotonic vs. hypertonic</a:t>
            </a:r>
          </a:p>
          <a:p>
            <a:endParaRPr lang="en-IN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bio ppt\16.1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7239000" cy="4724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5486400" y="4892675"/>
            <a:ext cx="2667000" cy="1143000"/>
            <a:chOff x="3456" y="3312"/>
            <a:chExt cx="1680" cy="720"/>
          </a:xfrm>
        </p:grpSpPr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3456" y="3744"/>
              <a:ext cx="1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33CCCC"/>
                  </a:solidFill>
                  <a:latin typeface="Impact" pitchFamily="34" charset="0"/>
                </a:rPr>
                <a:t>Blood capillaries</a:t>
              </a:r>
              <a:endParaRPr lang="en-US" altLang="zh-TW">
                <a:latin typeface="Impact" pitchFamily="34" charset="0"/>
              </a:endParaRPr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4224" y="3312"/>
              <a:ext cx="0" cy="48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5" name="Group 49"/>
          <p:cNvGrpSpPr>
            <a:grpSpLocks/>
          </p:cNvGrpSpPr>
          <p:nvPr/>
        </p:nvGrpSpPr>
        <p:grpSpPr bwMode="auto">
          <a:xfrm>
            <a:off x="4800600" y="1371600"/>
            <a:ext cx="2209800" cy="2438400"/>
            <a:chOff x="3024" y="1104"/>
            <a:chExt cx="1392" cy="1536"/>
          </a:xfrm>
        </p:grpSpPr>
        <p:sp>
          <p:nvSpPr>
            <p:cNvPr id="16" name="Line 21"/>
            <p:cNvSpPr>
              <a:spLocks noChangeShapeType="1"/>
            </p:cNvSpPr>
            <p:nvPr/>
          </p:nvSpPr>
          <p:spPr bwMode="auto">
            <a:xfrm flipV="1">
              <a:off x="3024" y="1392"/>
              <a:ext cx="816" cy="62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V="1">
              <a:off x="3216" y="1392"/>
              <a:ext cx="624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 flipV="1">
              <a:off x="3264" y="1392"/>
              <a:ext cx="576" cy="62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3360" y="1104"/>
              <a:ext cx="10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669900"/>
                  </a:solidFill>
                  <a:latin typeface="Impact" pitchFamily="34" charset="0"/>
                </a:rPr>
                <a:t>Receptors</a:t>
              </a:r>
              <a:endParaRPr lang="en-US" altLang="zh-TW">
                <a:latin typeface="Impact" pitchFamily="34" charset="0"/>
              </a:endParaRPr>
            </a:p>
          </p:txBody>
        </p:sp>
      </p:grpSp>
      <p:grpSp>
        <p:nvGrpSpPr>
          <p:cNvPr id="20" name="Group 48"/>
          <p:cNvGrpSpPr>
            <a:grpSpLocks/>
          </p:cNvGrpSpPr>
          <p:nvPr/>
        </p:nvGrpSpPr>
        <p:grpSpPr bwMode="auto">
          <a:xfrm>
            <a:off x="3962400" y="1387475"/>
            <a:ext cx="1676400" cy="1431925"/>
            <a:chOff x="2496" y="1114"/>
            <a:chExt cx="1056" cy="902"/>
          </a:xfrm>
        </p:grpSpPr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H="1">
              <a:off x="2880" y="1584"/>
              <a:ext cx="96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2496" y="1114"/>
              <a:ext cx="105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dirty="0">
                  <a:solidFill>
                    <a:srgbClr val="FF66FF"/>
                  </a:solidFill>
                  <a:latin typeface="Impact" pitchFamily="34" charset="0"/>
                </a:rPr>
                <a:t>Erector muscle</a:t>
              </a:r>
              <a:endParaRPr lang="en-US" altLang="zh-TW" dirty="0">
                <a:latin typeface="Impact" pitchFamily="34" charset="0"/>
              </a:endParaRPr>
            </a:p>
          </p:txBody>
        </p:sp>
      </p:grpSp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2362200" y="1371600"/>
            <a:ext cx="1676400" cy="1676400"/>
            <a:chOff x="1488" y="1104"/>
            <a:chExt cx="1056" cy="1056"/>
          </a:xfrm>
        </p:grpSpPr>
        <p:sp>
          <p:nvSpPr>
            <p:cNvPr id="24" name="Line 32"/>
            <p:cNvSpPr>
              <a:spLocks noChangeShapeType="1"/>
            </p:cNvSpPr>
            <p:nvPr/>
          </p:nvSpPr>
          <p:spPr bwMode="auto">
            <a:xfrm>
              <a:off x="2208" y="1584"/>
              <a:ext cx="240" cy="5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" name="Text Box 33"/>
            <p:cNvSpPr txBox="1">
              <a:spLocks noChangeArrowheads="1"/>
            </p:cNvSpPr>
            <p:nvPr/>
          </p:nvSpPr>
          <p:spPr bwMode="auto">
            <a:xfrm>
              <a:off x="1488" y="1104"/>
              <a:ext cx="105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FCC66"/>
                  </a:solidFill>
                  <a:latin typeface="Impact" pitchFamily="34" charset="0"/>
                </a:rPr>
                <a:t>Sebaceous gland</a:t>
              </a:r>
            </a:p>
          </p:txBody>
        </p:sp>
      </p:grpSp>
      <p:grpSp>
        <p:nvGrpSpPr>
          <p:cNvPr id="26" name="Group 46"/>
          <p:cNvGrpSpPr>
            <a:grpSpLocks/>
          </p:cNvGrpSpPr>
          <p:nvPr/>
        </p:nvGrpSpPr>
        <p:grpSpPr bwMode="auto">
          <a:xfrm>
            <a:off x="1219200" y="1387475"/>
            <a:ext cx="1981200" cy="1812925"/>
            <a:chOff x="768" y="1114"/>
            <a:chExt cx="1248" cy="1142"/>
          </a:xfrm>
        </p:grpSpPr>
        <p:sp>
          <p:nvSpPr>
            <p:cNvPr id="27" name="Line 34"/>
            <p:cNvSpPr>
              <a:spLocks noChangeShapeType="1"/>
            </p:cNvSpPr>
            <p:nvPr/>
          </p:nvSpPr>
          <p:spPr bwMode="auto">
            <a:xfrm>
              <a:off x="1200" y="1632"/>
              <a:ext cx="816" cy="62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" name="Text Box 35"/>
            <p:cNvSpPr txBox="1">
              <a:spLocks noChangeArrowheads="1"/>
            </p:cNvSpPr>
            <p:nvPr/>
          </p:nvSpPr>
          <p:spPr bwMode="auto">
            <a:xfrm>
              <a:off x="768" y="1114"/>
              <a:ext cx="96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dirty="0">
                  <a:solidFill>
                    <a:srgbClr val="008080"/>
                  </a:solidFill>
                  <a:latin typeface="Impact" pitchFamily="34" charset="0"/>
                </a:rPr>
                <a:t>Hair follicle</a:t>
              </a:r>
            </a:p>
          </p:txBody>
        </p:sp>
      </p:grpSp>
      <p:grpSp>
        <p:nvGrpSpPr>
          <p:cNvPr id="29" name="Group 37"/>
          <p:cNvGrpSpPr>
            <a:grpSpLocks/>
          </p:cNvGrpSpPr>
          <p:nvPr/>
        </p:nvGrpSpPr>
        <p:grpSpPr bwMode="auto">
          <a:xfrm>
            <a:off x="76200" y="2362200"/>
            <a:ext cx="1524000" cy="457200"/>
            <a:chOff x="0" y="1680"/>
            <a:chExt cx="960" cy="288"/>
          </a:xfrm>
        </p:grpSpPr>
        <p:sp>
          <p:nvSpPr>
            <p:cNvPr id="30" name="AutoShape 4"/>
            <p:cNvSpPr>
              <a:spLocks/>
            </p:cNvSpPr>
            <p:nvPr/>
          </p:nvSpPr>
          <p:spPr bwMode="auto">
            <a:xfrm>
              <a:off x="864" y="1728"/>
              <a:ext cx="48" cy="192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0" y="1680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dirty="0">
                  <a:solidFill>
                    <a:srgbClr val="0066FF"/>
                  </a:solidFill>
                  <a:latin typeface="Impact" pitchFamily="34" charset="0"/>
                </a:rPr>
                <a:t>Epidermis</a:t>
              </a:r>
            </a:p>
          </p:txBody>
        </p:sp>
      </p:grpSp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0" y="2819400"/>
            <a:ext cx="1524000" cy="1219200"/>
            <a:chOff x="0" y="1968"/>
            <a:chExt cx="960" cy="768"/>
          </a:xfrm>
        </p:grpSpPr>
        <p:sp>
          <p:nvSpPr>
            <p:cNvPr id="33" name="AutoShape 6"/>
            <p:cNvSpPr>
              <a:spLocks/>
            </p:cNvSpPr>
            <p:nvPr/>
          </p:nvSpPr>
          <p:spPr bwMode="auto">
            <a:xfrm>
              <a:off x="864" y="1968"/>
              <a:ext cx="48" cy="768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0" y="2208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latin typeface="Impact" pitchFamily="34" charset="0"/>
                </a:rPr>
                <a:t> </a:t>
              </a:r>
              <a:r>
                <a:rPr lang="en-US" altLang="zh-TW" dirty="0">
                  <a:solidFill>
                    <a:srgbClr val="0066FF"/>
                  </a:solidFill>
                  <a:latin typeface="Impact" pitchFamily="34" charset="0"/>
                </a:rPr>
                <a:t>Dermis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914400" y="381000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Thermoregulation (Regulation of Body Temperature)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62000" y="6010870"/>
            <a:ext cx="7239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/>
              <a:t>Skin is responsible for Temperature Regulation</a:t>
            </a:r>
          </a:p>
          <a:p>
            <a:pPr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Control of Body Temperature in Hot Conditions</a:t>
            </a:r>
            <a:r>
              <a:rPr lang="en-US" altLang="zh-TW" sz="54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/>
            </a:r>
            <a:br>
              <a:rPr lang="en-US" altLang="zh-TW" sz="54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More sweat is produced by sweat glands</a:t>
            </a:r>
          </a:p>
          <a:p>
            <a:pPr lvl="1"/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evaporation of sweat takes away heat which produces a cooling effect</a:t>
            </a:r>
          </a:p>
          <a:p>
            <a:pPr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b="1" dirty="0" err="1" smtClean="0">
                <a:latin typeface="Times New Roman" pitchFamily="18" charset="0"/>
                <a:cs typeface="Times New Roman" pitchFamily="18" charset="0"/>
              </a:rPr>
              <a:t>Vasodilation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 of skin arterioles</a:t>
            </a:r>
          </a:p>
          <a:p>
            <a:pPr lvl="1"/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arterioles near the surface of the skin dilates</a:t>
            </a:r>
          </a:p>
          <a:p>
            <a:pPr lvl="1"/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to let more blood flows near the skin surface</a:t>
            </a:r>
          </a:p>
          <a:p>
            <a:pPr lvl="1"/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to have more heat lost by conduction &amp; radiation.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 fontScale="92500" lnSpcReduction="20000"/>
          </a:bodyPr>
          <a:lstStyle/>
          <a:p>
            <a:pPr marL="484188" indent="-484188">
              <a:buFont typeface="Wingdings" pitchFamily="2" charset="2"/>
              <a:buChar char="´"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 Erector muscles relax</a:t>
            </a:r>
          </a:p>
          <a:p>
            <a:pPr lvl="1"/>
            <a:r>
              <a:rPr lang="en-US" altLang="zh-TW" sz="3300" dirty="0" smtClean="0">
                <a:latin typeface="Times New Roman" pitchFamily="18" charset="0"/>
                <a:cs typeface="Times New Roman" pitchFamily="18" charset="0"/>
              </a:rPr>
              <a:t>hairs lie flat on the skin</a:t>
            </a:r>
          </a:p>
          <a:p>
            <a:pPr lvl="1"/>
            <a:r>
              <a:rPr lang="en-US" altLang="zh-TW" sz="3300" dirty="0" smtClean="0">
                <a:latin typeface="Times New Roman" pitchFamily="18" charset="0"/>
                <a:cs typeface="Times New Roman" pitchFamily="18" charset="0"/>
              </a:rPr>
              <a:t>reduce thickness of air trapped among the hairs (not effective in human because human’s hairs are short)</a:t>
            </a:r>
          </a:p>
          <a:p>
            <a:pPr marL="484188" indent="-484188">
              <a:buNone/>
            </a:pPr>
            <a:r>
              <a:rPr lang="en-US" altLang="zh-TW" sz="33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Develop thinner subcutaneous fat &amp; shed their fur</a:t>
            </a:r>
          </a:p>
          <a:p>
            <a:pPr marL="952500" lvl="1" indent="-277813"/>
            <a:r>
              <a:rPr lang="en-US" altLang="zh-TW" sz="3300" dirty="0" smtClean="0">
                <a:latin typeface="Times New Roman" pitchFamily="18" charset="0"/>
                <a:cs typeface="Times New Roman" pitchFamily="18" charset="0"/>
              </a:rPr>
              <a:t>as long term responses </a:t>
            </a:r>
          </a:p>
          <a:p>
            <a:pPr marL="952500" lvl="1" indent="-277813"/>
            <a:r>
              <a:rPr lang="en-US" altLang="zh-TW" sz="3300" dirty="0" smtClean="0">
                <a:latin typeface="Times New Roman" pitchFamily="18" charset="0"/>
                <a:cs typeface="Times New Roman" pitchFamily="18" charset="0"/>
              </a:rPr>
              <a:t>increase heat loss</a:t>
            </a:r>
          </a:p>
          <a:p>
            <a:pPr marL="484188" indent="-484188">
              <a:buNone/>
            </a:pP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  Decrease metabolic rate &amp; muscle contraction</a:t>
            </a:r>
          </a:p>
          <a:p>
            <a:pPr marL="952500" lvl="1" indent="-277813"/>
            <a:r>
              <a:rPr lang="en-US" altLang="zh-TW" sz="3300" dirty="0" smtClean="0">
                <a:latin typeface="Times New Roman" pitchFamily="18" charset="0"/>
                <a:cs typeface="Times New Roman" pitchFamily="18" charset="0"/>
              </a:rPr>
              <a:t>gain less heat </a:t>
            </a:r>
          </a:p>
          <a:p>
            <a:endParaRPr lang="en-IN" sz="3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Words>1443</Words>
  <Application>Microsoft Office PowerPoint</Application>
  <PresentationFormat>On-screen Show (4:3)</PresentationFormat>
  <Paragraphs>336</Paragraphs>
  <Slides>51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Flow</vt:lpstr>
      <vt:lpstr>Homeostasis &amp; Receptors                     by Dr.Vani Gupta</vt:lpstr>
      <vt:lpstr>                        Homeostasis</vt:lpstr>
      <vt:lpstr>           Parts of Body involved</vt:lpstr>
      <vt:lpstr>Slide 4</vt:lpstr>
      <vt:lpstr>Role of Various Systems of The Body In Homeostasis</vt:lpstr>
      <vt:lpstr> Mechanisms- What goes up, must come down</vt:lpstr>
      <vt:lpstr>Slide 7</vt:lpstr>
      <vt:lpstr>Control of Body Temperature in Hot Conditions </vt:lpstr>
      <vt:lpstr>Slide 9</vt:lpstr>
      <vt:lpstr>Control of Body Temperature in Cold Conditions </vt:lpstr>
      <vt:lpstr>Slide 11</vt:lpstr>
      <vt:lpstr>Regulation of Blood Glucose Level</vt:lpstr>
      <vt:lpstr>Slide 13</vt:lpstr>
      <vt:lpstr>Osmoregulation (Water &amp; Mineral salts)</vt:lpstr>
      <vt:lpstr>Slide 15</vt:lpstr>
      <vt:lpstr>Slide 16</vt:lpstr>
      <vt:lpstr>Slide 17</vt:lpstr>
      <vt:lpstr>                  Receptors </vt:lpstr>
      <vt:lpstr>             Structure and function of receptors </vt:lpstr>
      <vt:lpstr>Mainly Two Function</vt:lpstr>
      <vt:lpstr>      Chemical Messengers </vt:lpstr>
      <vt:lpstr>                Types of Receptors</vt:lpstr>
      <vt:lpstr>                  Cell Surface Receptors </vt:lpstr>
      <vt:lpstr>                 </vt:lpstr>
      <vt:lpstr>Slide 25</vt:lpstr>
      <vt:lpstr>                     Cytoplasmic Receptors </vt:lpstr>
      <vt:lpstr>Slide 27</vt:lpstr>
      <vt:lpstr>                Nuclear Receptors </vt:lpstr>
      <vt:lpstr>                    G- protein receptors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Membrane Transport</dc:title>
  <dc:creator>hp</dc:creator>
  <cp:lastModifiedBy>hp</cp:lastModifiedBy>
  <cp:revision>149</cp:revision>
  <dcterms:created xsi:type="dcterms:W3CDTF">2006-08-16T00:00:00Z</dcterms:created>
  <dcterms:modified xsi:type="dcterms:W3CDTF">2014-09-22T05:43:47Z</dcterms:modified>
</cp:coreProperties>
</file>